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Default Extension="vml" ContentType="application/vnd.openxmlformats-officedocument.vmlDrawing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74" r:id="rId5"/>
    <p:sldId id="275" r:id="rId6"/>
    <p:sldId id="281" r:id="rId7"/>
    <p:sldId id="276" r:id="rId8"/>
    <p:sldId id="277" r:id="rId9"/>
    <p:sldId id="278" r:id="rId10"/>
    <p:sldId id="279" r:id="rId11"/>
    <p:sldId id="292" r:id="rId12"/>
    <p:sldId id="299" r:id="rId13"/>
    <p:sldId id="293" r:id="rId14"/>
    <p:sldId id="300" r:id="rId15"/>
    <p:sldId id="294" r:id="rId16"/>
    <p:sldId id="295" r:id="rId17"/>
    <p:sldId id="297" r:id="rId18"/>
    <p:sldId id="298" r:id="rId19"/>
    <p:sldId id="296" r:id="rId20"/>
    <p:sldId id="286" r:id="rId21"/>
    <p:sldId id="287" r:id="rId22"/>
    <p:sldId id="288" r:id="rId23"/>
    <p:sldId id="289" r:id="rId24"/>
    <p:sldId id="290" r:id="rId25"/>
    <p:sldId id="291" r:id="rId26"/>
    <p:sldId id="280" r:id="rId27"/>
    <p:sldId id="282" r:id="rId28"/>
    <p:sldId id="283" r:id="rId29"/>
    <p:sldId id="284" r:id="rId30"/>
    <p:sldId id="301" r:id="rId31"/>
    <p:sldId id="302" r:id="rId32"/>
    <p:sldId id="303" r:id="rId33"/>
    <p:sldId id="304" r:id="rId34"/>
    <p:sldId id="306" r:id="rId35"/>
    <p:sldId id="305" r:id="rId36"/>
    <p:sldId id="307" r:id="rId37"/>
    <p:sldId id="308" r:id="rId38"/>
    <p:sldId id="309" r:id="rId39"/>
    <p:sldId id="310" r:id="rId40"/>
    <p:sldId id="311" r:id="rId41"/>
    <p:sldId id="312" r:id="rId42"/>
    <p:sldId id="313" r:id="rId43"/>
    <p:sldId id="314" r:id="rId44"/>
    <p:sldId id="315" r:id="rId45"/>
    <p:sldId id="316" r:id="rId46"/>
    <p:sldId id="273" r:id="rId47"/>
    <p:sldId id="268" r:id="rId48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482" y="-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4060" y="599518"/>
            <a:ext cx="6395878" cy="330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pPr marL="38100">
                <a:lnSpc>
                  <a:spcPts val="2090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pPr marL="38100">
                <a:lnSpc>
                  <a:spcPts val="2090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2/12/2021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pPr marL="38100">
                <a:lnSpc>
                  <a:spcPts val="2090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2/12/2021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pPr marL="38100">
                <a:lnSpc>
                  <a:spcPts val="2090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2/12/2021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pPr marL="38100">
                <a:lnSpc>
                  <a:spcPts val="2090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2906" cy="68569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5899" y="1107342"/>
            <a:ext cx="2718435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3420" y="1754194"/>
            <a:ext cx="8237158" cy="4010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058011" y="6394244"/>
            <a:ext cx="330834" cy="281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pPr marL="38100">
                <a:lnSpc>
                  <a:spcPts val="2090"/>
                </a:lnSpc>
              </a:pPr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testmoz.com/q/4222220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74060" y="599518"/>
            <a:ext cx="454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Department of Computer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199" y="1805148"/>
            <a:ext cx="1600196" cy="2057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86586" y="1828796"/>
            <a:ext cx="1600196" cy="20573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58011" y="6394244"/>
            <a:ext cx="2038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z="1800" dirty="0">
                <a:latin typeface="Arial"/>
                <a:cs typeface="Arial"/>
              </a:rPr>
              <a:pPr marL="38100">
                <a:lnSpc>
                  <a:spcPts val="2090"/>
                </a:lnSpc>
              </a:pPr>
              <a:t>1</a:t>
            </a:fld>
            <a:endParaRPr sz="1800">
              <a:latin typeface="Arial"/>
              <a:cs typeface="Arial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438400" y="2667000"/>
            <a:ext cx="4724400" cy="9144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Minimization using Boolean function</a:t>
            </a:r>
            <a:r>
              <a:rPr kumimoji="0" lang="en-US" sz="54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using K-map</a:t>
            </a:r>
            <a:endParaRPr kumimoji="0" lang="en-US" sz="5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09600" y="1828800"/>
            <a:ext cx="7848600" cy="220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Examples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6113463" y="3228975"/>
            <a:ext cx="606425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g = b'</a:t>
            </a:r>
            <a:endParaRPr lang="en-US"/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2743200" y="2338388"/>
            <a:ext cx="307975" cy="309562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3051175" y="2338388"/>
            <a:ext cx="309563" cy="309562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743200" y="2647950"/>
            <a:ext cx="307975" cy="309563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3051175" y="2647950"/>
            <a:ext cx="309563" cy="309563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 flipH="1" flipV="1">
            <a:off x="2484438" y="2081213"/>
            <a:ext cx="258762" cy="257175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2843213" y="2095500"/>
            <a:ext cx="2095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0</a:t>
            </a:r>
            <a:endParaRPr lang="en-US"/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3152775" y="2095500"/>
            <a:ext cx="2095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1</a:t>
            </a:r>
            <a:endParaRPr lang="en-US" dirty="0"/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2582863" y="2378075"/>
            <a:ext cx="2095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0</a:t>
            </a:r>
            <a:endParaRPr lang="en-US"/>
          </a:p>
        </p:txBody>
      </p:sp>
      <p:sp>
        <p:nvSpPr>
          <p:cNvPr id="14" name="Rectangle 15"/>
          <p:cNvSpPr>
            <a:spLocks noChangeArrowheads="1"/>
          </p:cNvSpPr>
          <p:nvPr/>
        </p:nvSpPr>
        <p:spPr bwMode="auto">
          <a:xfrm>
            <a:off x="2582863" y="2687638"/>
            <a:ext cx="2095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1</a:t>
            </a:r>
            <a:endParaRPr lang="en-US"/>
          </a:p>
        </p:txBody>
      </p:sp>
      <p:sp>
        <p:nvSpPr>
          <p:cNvPr id="15" name="Rectangle 16"/>
          <p:cNvSpPr>
            <a:spLocks noChangeArrowheads="1"/>
          </p:cNvSpPr>
          <p:nvPr/>
        </p:nvSpPr>
        <p:spPr bwMode="auto">
          <a:xfrm>
            <a:off x="2640013" y="1889125"/>
            <a:ext cx="2095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a</a:t>
            </a:r>
            <a:endParaRPr lang="en-US"/>
          </a:p>
        </p:txBody>
      </p:sp>
      <p:sp>
        <p:nvSpPr>
          <p:cNvPr id="16" name="Rectangle 17"/>
          <p:cNvSpPr>
            <a:spLocks noChangeArrowheads="1"/>
          </p:cNvSpPr>
          <p:nvPr/>
        </p:nvSpPr>
        <p:spPr bwMode="auto">
          <a:xfrm>
            <a:off x="2376488" y="2197100"/>
            <a:ext cx="2095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b</a:t>
            </a:r>
            <a:endParaRPr lang="en-US"/>
          </a:p>
        </p:txBody>
      </p:sp>
      <p:sp>
        <p:nvSpPr>
          <p:cNvPr id="17" name="Rectangle 18"/>
          <p:cNvSpPr>
            <a:spLocks noChangeArrowheads="1"/>
          </p:cNvSpPr>
          <p:nvPr/>
        </p:nvSpPr>
        <p:spPr bwMode="auto">
          <a:xfrm>
            <a:off x="2744788" y="4092575"/>
            <a:ext cx="307975" cy="309563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" name="Rectangle 19"/>
          <p:cNvSpPr>
            <a:spLocks noChangeArrowheads="1"/>
          </p:cNvSpPr>
          <p:nvPr/>
        </p:nvSpPr>
        <p:spPr bwMode="auto">
          <a:xfrm>
            <a:off x="3052763" y="4092575"/>
            <a:ext cx="309562" cy="309563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3362325" y="4092575"/>
            <a:ext cx="309563" cy="309563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" name="Rectangle 21"/>
          <p:cNvSpPr>
            <a:spLocks noChangeArrowheads="1"/>
          </p:cNvSpPr>
          <p:nvPr/>
        </p:nvSpPr>
        <p:spPr bwMode="auto">
          <a:xfrm>
            <a:off x="3671888" y="4092575"/>
            <a:ext cx="309562" cy="309563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" name="Rectangle 22"/>
          <p:cNvSpPr>
            <a:spLocks noChangeArrowheads="1"/>
          </p:cNvSpPr>
          <p:nvPr/>
        </p:nvSpPr>
        <p:spPr bwMode="auto">
          <a:xfrm>
            <a:off x="2744788" y="4402138"/>
            <a:ext cx="307975" cy="309562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" name="Rectangle 23"/>
          <p:cNvSpPr>
            <a:spLocks noChangeArrowheads="1"/>
          </p:cNvSpPr>
          <p:nvPr/>
        </p:nvSpPr>
        <p:spPr bwMode="auto">
          <a:xfrm>
            <a:off x="3052763" y="4402138"/>
            <a:ext cx="309562" cy="309562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3362325" y="4402138"/>
            <a:ext cx="309563" cy="309562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" name="Rectangle 25"/>
          <p:cNvSpPr>
            <a:spLocks noChangeArrowheads="1"/>
          </p:cNvSpPr>
          <p:nvPr/>
        </p:nvSpPr>
        <p:spPr bwMode="auto">
          <a:xfrm>
            <a:off x="3671888" y="4402138"/>
            <a:ext cx="309562" cy="309562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" name="Line 26"/>
          <p:cNvSpPr>
            <a:spLocks noChangeShapeType="1"/>
          </p:cNvSpPr>
          <p:nvPr/>
        </p:nvSpPr>
        <p:spPr bwMode="auto">
          <a:xfrm flipH="1" flipV="1">
            <a:off x="2486025" y="3833813"/>
            <a:ext cx="258763" cy="258762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" name="Rectangle 27"/>
          <p:cNvSpPr>
            <a:spLocks noChangeArrowheads="1"/>
          </p:cNvSpPr>
          <p:nvPr/>
        </p:nvSpPr>
        <p:spPr bwMode="auto">
          <a:xfrm>
            <a:off x="2286000" y="3848100"/>
            <a:ext cx="198438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c</a:t>
            </a:r>
            <a:endParaRPr lang="en-US"/>
          </a:p>
        </p:txBody>
      </p:sp>
      <p:sp>
        <p:nvSpPr>
          <p:cNvPr id="27" name="Rectangle 28"/>
          <p:cNvSpPr>
            <a:spLocks noChangeArrowheads="1"/>
          </p:cNvSpPr>
          <p:nvPr/>
        </p:nvSpPr>
        <p:spPr bwMode="auto">
          <a:xfrm>
            <a:off x="2589213" y="3590925"/>
            <a:ext cx="2540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ab</a:t>
            </a:r>
            <a:endParaRPr lang="en-US"/>
          </a:p>
        </p:txBody>
      </p:sp>
      <p:sp>
        <p:nvSpPr>
          <p:cNvPr id="28" name="Rectangle 29"/>
          <p:cNvSpPr>
            <a:spLocks noChangeArrowheads="1"/>
          </p:cNvSpPr>
          <p:nvPr/>
        </p:nvSpPr>
        <p:spPr bwMode="auto">
          <a:xfrm>
            <a:off x="2790825" y="3848100"/>
            <a:ext cx="327025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00</a:t>
            </a:r>
            <a:endParaRPr lang="en-US"/>
          </a:p>
        </p:txBody>
      </p:sp>
      <p:sp>
        <p:nvSpPr>
          <p:cNvPr id="29" name="Rectangle 30"/>
          <p:cNvSpPr>
            <a:spLocks noChangeArrowheads="1"/>
          </p:cNvSpPr>
          <p:nvPr/>
        </p:nvSpPr>
        <p:spPr bwMode="auto">
          <a:xfrm>
            <a:off x="3100388" y="3848100"/>
            <a:ext cx="327025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01</a:t>
            </a:r>
            <a:endParaRPr lang="en-US"/>
          </a:p>
        </p:txBody>
      </p:sp>
      <p:sp>
        <p:nvSpPr>
          <p:cNvPr id="30" name="Rectangle 31"/>
          <p:cNvSpPr>
            <a:spLocks noChangeArrowheads="1"/>
          </p:cNvSpPr>
          <p:nvPr/>
        </p:nvSpPr>
        <p:spPr bwMode="auto">
          <a:xfrm>
            <a:off x="3416300" y="3848100"/>
            <a:ext cx="327025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11</a:t>
            </a:r>
            <a:endParaRPr lang="en-US"/>
          </a:p>
        </p:txBody>
      </p:sp>
      <p:sp>
        <p:nvSpPr>
          <p:cNvPr id="31" name="Rectangle 32"/>
          <p:cNvSpPr>
            <a:spLocks noChangeArrowheads="1"/>
          </p:cNvSpPr>
          <p:nvPr/>
        </p:nvSpPr>
        <p:spPr bwMode="auto">
          <a:xfrm>
            <a:off x="3719513" y="3848100"/>
            <a:ext cx="327025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10</a:t>
            </a:r>
            <a:endParaRPr lang="en-US"/>
          </a:p>
        </p:txBody>
      </p:sp>
      <p:sp>
        <p:nvSpPr>
          <p:cNvPr id="32" name="Rectangle 33"/>
          <p:cNvSpPr>
            <a:spLocks noChangeArrowheads="1"/>
          </p:cNvSpPr>
          <p:nvPr/>
        </p:nvSpPr>
        <p:spPr bwMode="auto">
          <a:xfrm>
            <a:off x="2584450" y="4132263"/>
            <a:ext cx="2095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0</a:t>
            </a:r>
            <a:endParaRPr lang="en-US"/>
          </a:p>
        </p:txBody>
      </p:sp>
      <p:sp>
        <p:nvSpPr>
          <p:cNvPr id="33" name="Rectangle 34"/>
          <p:cNvSpPr>
            <a:spLocks noChangeArrowheads="1"/>
          </p:cNvSpPr>
          <p:nvPr/>
        </p:nvSpPr>
        <p:spPr bwMode="auto">
          <a:xfrm>
            <a:off x="2584450" y="4441825"/>
            <a:ext cx="2095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1</a:t>
            </a:r>
            <a:endParaRPr lang="en-US"/>
          </a:p>
        </p:txBody>
      </p:sp>
      <p:sp>
        <p:nvSpPr>
          <p:cNvPr id="34" name="Rectangle 35"/>
          <p:cNvSpPr>
            <a:spLocks noChangeArrowheads="1"/>
          </p:cNvSpPr>
          <p:nvPr/>
        </p:nvSpPr>
        <p:spPr bwMode="auto">
          <a:xfrm>
            <a:off x="6043613" y="2543175"/>
            <a:ext cx="309562" cy="309563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" name="Rectangle 36"/>
          <p:cNvSpPr>
            <a:spLocks noChangeArrowheads="1"/>
          </p:cNvSpPr>
          <p:nvPr/>
        </p:nvSpPr>
        <p:spPr bwMode="auto">
          <a:xfrm>
            <a:off x="6353175" y="2543175"/>
            <a:ext cx="307975" cy="309563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" name="Rectangle 37"/>
          <p:cNvSpPr>
            <a:spLocks noChangeArrowheads="1"/>
          </p:cNvSpPr>
          <p:nvPr/>
        </p:nvSpPr>
        <p:spPr bwMode="auto">
          <a:xfrm>
            <a:off x="6043613" y="2852738"/>
            <a:ext cx="309562" cy="307975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" name="Rectangle 38"/>
          <p:cNvSpPr>
            <a:spLocks noChangeArrowheads="1"/>
          </p:cNvSpPr>
          <p:nvPr/>
        </p:nvSpPr>
        <p:spPr bwMode="auto">
          <a:xfrm>
            <a:off x="6353175" y="2852738"/>
            <a:ext cx="307975" cy="307975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" name="Line 39"/>
          <p:cNvSpPr>
            <a:spLocks noChangeShapeType="1"/>
          </p:cNvSpPr>
          <p:nvPr/>
        </p:nvSpPr>
        <p:spPr bwMode="auto">
          <a:xfrm flipH="1" flipV="1">
            <a:off x="5786438" y="2284413"/>
            <a:ext cx="257175" cy="258762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" name="Rectangle 40"/>
          <p:cNvSpPr>
            <a:spLocks noChangeArrowheads="1"/>
          </p:cNvSpPr>
          <p:nvPr/>
        </p:nvSpPr>
        <p:spPr bwMode="auto">
          <a:xfrm>
            <a:off x="6143625" y="2298700"/>
            <a:ext cx="2095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0</a:t>
            </a:r>
            <a:endParaRPr lang="en-US"/>
          </a:p>
        </p:txBody>
      </p:sp>
      <p:sp>
        <p:nvSpPr>
          <p:cNvPr id="40" name="Rectangle 41"/>
          <p:cNvSpPr>
            <a:spLocks noChangeArrowheads="1"/>
          </p:cNvSpPr>
          <p:nvPr/>
        </p:nvSpPr>
        <p:spPr bwMode="auto">
          <a:xfrm>
            <a:off x="6453188" y="2298700"/>
            <a:ext cx="2095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1</a:t>
            </a:r>
            <a:endParaRPr lang="en-US"/>
          </a:p>
        </p:txBody>
      </p:sp>
      <p:sp>
        <p:nvSpPr>
          <p:cNvPr id="41" name="Rectangle 42"/>
          <p:cNvSpPr>
            <a:spLocks noChangeArrowheads="1"/>
          </p:cNvSpPr>
          <p:nvPr/>
        </p:nvSpPr>
        <p:spPr bwMode="auto">
          <a:xfrm>
            <a:off x="5884863" y="2582863"/>
            <a:ext cx="2095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0</a:t>
            </a:r>
            <a:endParaRPr lang="en-US"/>
          </a:p>
        </p:txBody>
      </p:sp>
      <p:sp>
        <p:nvSpPr>
          <p:cNvPr id="42" name="Rectangle 43"/>
          <p:cNvSpPr>
            <a:spLocks noChangeArrowheads="1"/>
          </p:cNvSpPr>
          <p:nvPr/>
        </p:nvSpPr>
        <p:spPr bwMode="auto">
          <a:xfrm>
            <a:off x="5884863" y="2892425"/>
            <a:ext cx="2095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1</a:t>
            </a:r>
            <a:endParaRPr lang="en-US"/>
          </a:p>
        </p:txBody>
      </p:sp>
      <p:sp>
        <p:nvSpPr>
          <p:cNvPr id="43" name="Rectangle 44"/>
          <p:cNvSpPr>
            <a:spLocks noChangeArrowheads="1"/>
          </p:cNvSpPr>
          <p:nvPr/>
        </p:nvSpPr>
        <p:spPr bwMode="auto">
          <a:xfrm>
            <a:off x="5940425" y="2092325"/>
            <a:ext cx="2095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a</a:t>
            </a:r>
            <a:endParaRPr lang="en-US"/>
          </a:p>
        </p:txBody>
      </p:sp>
      <p:sp>
        <p:nvSpPr>
          <p:cNvPr id="44" name="Rectangle 45"/>
          <p:cNvSpPr>
            <a:spLocks noChangeArrowheads="1"/>
          </p:cNvSpPr>
          <p:nvPr/>
        </p:nvSpPr>
        <p:spPr bwMode="auto">
          <a:xfrm>
            <a:off x="5678488" y="2401888"/>
            <a:ext cx="2095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b</a:t>
            </a:r>
            <a:endParaRPr lang="en-US"/>
          </a:p>
        </p:txBody>
      </p:sp>
      <p:sp>
        <p:nvSpPr>
          <p:cNvPr id="45" name="Rectangle 46"/>
          <p:cNvSpPr>
            <a:spLocks noChangeArrowheads="1"/>
          </p:cNvSpPr>
          <p:nvPr/>
        </p:nvSpPr>
        <p:spPr bwMode="auto">
          <a:xfrm>
            <a:off x="6146800" y="4198938"/>
            <a:ext cx="309563" cy="309562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" name="Rectangle 47"/>
          <p:cNvSpPr>
            <a:spLocks noChangeArrowheads="1"/>
          </p:cNvSpPr>
          <p:nvPr/>
        </p:nvSpPr>
        <p:spPr bwMode="auto">
          <a:xfrm>
            <a:off x="6456363" y="4198938"/>
            <a:ext cx="309562" cy="309562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" name="Rectangle 48"/>
          <p:cNvSpPr>
            <a:spLocks noChangeArrowheads="1"/>
          </p:cNvSpPr>
          <p:nvPr/>
        </p:nvSpPr>
        <p:spPr bwMode="auto">
          <a:xfrm>
            <a:off x="6765925" y="4198938"/>
            <a:ext cx="309563" cy="309562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" name="Rectangle 49"/>
          <p:cNvSpPr>
            <a:spLocks noChangeArrowheads="1"/>
          </p:cNvSpPr>
          <p:nvPr/>
        </p:nvSpPr>
        <p:spPr bwMode="auto">
          <a:xfrm>
            <a:off x="7075488" y="4198938"/>
            <a:ext cx="309562" cy="309562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" name="Rectangle 50"/>
          <p:cNvSpPr>
            <a:spLocks noChangeArrowheads="1"/>
          </p:cNvSpPr>
          <p:nvPr/>
        </p:nvSpPr>
        <p:spPr bwMode="auto">
          <a:xfrm>
            <a:off x="6146800" y="4508500"/>
            <a:ext cx="309563" cy="309563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" name="Rectangle 51"/>
          <p:cNvSpPr>
            <a:spLocks noChangeArrowheads="1"/>
          </p:cNvSpPr>
          <p:nvPr/>
        </p:nvSpPr>
        <p:spPr bwMode="auto">
          <a:xfrm>
            <a:off x="6456363" y="4508500"/>
            <a:ext cx="309562" cy="309563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" name="Rectangle 52"/>
          <p:cNvSpPr>
            <a:spLocks noChangeArrowheads="1"/>
          </p:cNvSpPr>
          <p:nvPr/>
        </p:nvSpPr>
        <p:spPr bwMode="auto">
          <a:xfrm>
            <a:off x="6765925" y="4508500"/>
            <a:ext cx="309563" cy="309563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" name="Rectangle 53"/>
          <p:cNvSpPr>
            <a:spLocks noChangeArrowheads="1"/>
          </p:cNvSpPr>
          <p:nvPr/>
        </p:nvSpPr>
        <p:spPr bwMode="auto">
          <a:xfrm>
            <a:off x="7075488" y="4508500"/>
            <a:ext cx="309562" cy="309563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3" name="Line 54"/>
          <p:cNvSpPr>
            <a:spLocks noChangeShapeType="1"/>
          </p:cNvSpPr>
          <p:nvPr/>
        </p:nvSpPr>
        <p:spPr bwMode="auto">
          <a:xfrm flipH="1" flipV="1">
            <a:off x="5889625" y="3941763"/>
            <a:ext cx="257175" cy="257175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" name="Rectangle 55"/>
          <p:cNvSpPr>
            <a:spLocks noChangeArrowheads="1"/>
          </p:cNvSpPr>
          <p:nvPr/>
        </p:nvSpPr>
        <p:spPr bwMode="auto">
          <a:xfrm>
            <a:off x="5689600" y="3956050"/>
            <a:ext cx="198438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c</a:t>
            </a:r>
            <a:endParaRPr lang="en-US"/>
          </a:p>
        </p:txBody>
      </p:sp>
      <p:sp>
        <p:nvSpPr>
          <p:cNvPr id="55" name="Rectangle 56"/>
          <p:cNvSpPr>
            <a:spLocks noChangeArrowheads="1"/>
          </p:cNvSpPr>
          <p:nvPr/>
        </p:nvSpPr>
        <p:spPr bwMode="auto">
          <a:xfrm>
            <a:off x="5992813" y="3697288"/>
            <a:ext cx="2540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ab</a:t>
            </a:r>
            <a:endParaRPr lang="en-US"/>
          </a:p>
        </p:txBody>
      </p:sp>
      <p:sp>
        <p:nvSpPr>
          <p:cNvPr id="56" name="Rectangle 57"/>
          <p:cNvSpPr>
            <a:spLocks noChangeArrowheads="1"/>
          </p:cNvSpPr>
          <p:nvPr/>
        </p:nvSpPr>
        <p:spPr bwMode="auto">
          <a:xfrm>
            <a:off x="6194425" y="3956050"/>
            <a:ext cx="327025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00</a:t>
            </a:r>
            <a:endParaRPr lang="en-US"/>
          </a:p>
        </p:txBody>
      </p:sp>
      <p:sp>
        <p:nvSpPr>
          <p:cNvPr id="57" name="Rectangle 58"/>
          <p:cNvSpPr>
            <a:spLocks noChangeArrowheads="1"/>
          </p:cNvSpPr>
          <p:nvPr/>
        </p:nvSpPr>
        <p:spPr bwMode="auto">
          <a:xfrm>
            <a:off x="6502400" y="3956050"/>
            <a:ext cx="327025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01</a:t>
            </a:r>
            <a:endParaRPr lang="en-US"/>
          </a:p>
        </p:txBody>
      </p:sp>
      <p:sp>
        <p:nvSpPr>
          <p:cNvPr id="58" name="Rectangle 59"/>
          <p:cNvSpPr>
            <a:spLocks noChangeArrowheads="1"/>
          </p:cNvSpPr>
          <p:nvPr/>
        </p:nvSpPr>
        <p:spPr bwMode="auto">
          <a:xfrm>
            <a:off x="6819900" y="3956050"/>
            <a:ext cx="327025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11</a:t>
            </a:r>
            <a:endParaRPr lang="en-US"/>
          </a:p>
        </p:txBody>
      </p:sp>
      <p:sp>
        <p:nvSpPr>
          <p:cNvPr id="59" name="Rectangle 60"/>
          <p:cNvSpPr>
            <a:spLocks noChangeArrowheads="1"/>
          </p:cNvSpPr>
          <p:nvPr/>
        </p:nvSpPr>
        <p:spPr bwMode="auto">
          <a:xfrm>
            <a:off x="7121525" y="3956050"/>
            <a:ext cx="327025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10</a:t>
            </a:r>
            <a:endParaRPr lang="en-US"/>
          </a:p>
        </p:txBody>
      </p:sp>
      <p:sp>
        <p:nvSpPr>
          <p:cNvPr id="60" name="Rectangle 61"/>
          <p:cNvSpPr>
            <a:spLocks noChangeArrowheads="1"/>
          </p:cNvSpPr>
          <p:nvPr/>
        </p:nvSpPr>
        <p:spPr bwMode="auto">
          <a:xfrm>
            <a:off x="5988050" y="4238625"/>
            <a:ext cx="2095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0</a:t>
            </a:r>
            <a:endParaRPr lang="en-US"/>
          </a:p>
        </p:txBody>
      </p:sp>
      <p:sp>
        <p:nvSpPr>
          <p:cNvPr id="61" name="Rectangle 62"/>
          <p:cNvSpPr>
            <a:spLocks noChangeArrowheads="1"/>
          </p:cNvSpPr>
          <p:nvPr/>
        </p:nvSpPr>
        <p:spPr bwMode="auto">
          <a:xfrm>
            <a:off x="5988050" y="4548188"/>
            <a:ext cx="2095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1</a:t>
            </a:r>
            <a:endParaRPr lang="en-US"/>
          </a:p>
        </p:txBody>
      </p:sp>
      <p:sp>
        <p:nvSpPr>
          <p:cNvPr id="62" name="Rectangle 63"/>
          <p:cNvSpPr>
            <a:spLocks noChangeArrowheads="1"/>
          </p:cNvSpPr>
          <p:nvPr/>
        </p:nvSpPr>
        <p:spPr bwMode="auto">
          <a:xfrm>
            <a:off x="2843213" y="2378075"/>
            <a:ext cx="2095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0</a:t>
            </a:r>
            <a:endParaRPr lang="en-US"/>
          </a:p>
        </p:txBody>
      </p:sp>
      <p:sp>
        <p:nvSpPr>
          <p:cNvPr id="63" name="Rectangle 64"/>
          <p:cNvSpPr>
            <a:spLocks noChangeArrowheads="1"/>
          </p:cNvSpPr>
          <p:nvPr/>
        </p:nvSpPr>
        <p:spPr bwMode="auto">
          <a:xfrm>
            <a:off x="3152775" y="2378075"/>
            <a:ext cx="2095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1</a:t>
            </a:r>
            <a:endParaRPr lang="en-US"/>
          </a:p>
        </p:txBody>
      </p:sp>
      <p:sp>
        <p:nvSpPr>
          <p:cNvPr id="64" name="Rectangle 65"/>
          <p:cNvSpPr>
            <a:spLocks noChangeArrowheads="1"/>
          </p:cNvSpPr>
          <p:nvPr/>
        </p:nvSpPr>
        <p:spPr bwMode="auto">
          <a:xfrm>
            <a:off x="2843213" y="2687638"/>
            <a:ext cx="2095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0</a:t>
            </a:r>
            <a:endParaRPr lang="en-US"/>
          </a:p>
        </p:txBody>
      </p:sp>
      <p:sp>
        <p:nvSpPr>
          <p:cNvPr id="65" name="Rectangle 66"/>
          <p:cNvSpPr>
            <a:spLocks noChangeArrowheads="1"/>
          </p:cNvSpPr>
          <p:nvPr/>
        </p:nvSpPr>
        <p:spPr bwMode="auto">
          <a:xfrm>
            <a:off x="3152775" y="2687638"/>
            <a:ext cx="2095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1</a:t>
            </a:r>
            <a:endParaRPr lang="en-US"/>
          </a:p>
        </p:txBody>
      </p:sp>
      <p:sp>
        <p:nvSpPr>
          <p:cNvPr id="66" name="Rectangle 67"/>
          <p:cNvSpPr>
            <a:spLocks noChangeArrowheads="1"/>
          </p:cNvSpPr>
          <p:nvPr/>
        </p:nvSpPr>
        <p:spPr bwMode="auto">
          <a:xfrm>
            <a:off x="2860675" y="3022600"/>
            <a:ext cx="5080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f = a</a:t>
            </a:r>
            <a:endParaRPr lang="en-US"/>
          </a:p>
        </p:txBody>
      </p:sp>
      <p:sp>
        <p:nvSpPr>
          <p:cNvPr id="67" name="Freeform 68"/>
          <p:cNvSpPr>
            <a:spLocks/>
          </p:cNvSpPr>
          <p:nvPr/>
        </p:nvSpPr>
        <p:spPr bwMode="auto">
          <a:xfrm>
            <a:off x="3071813" y="2355850"/>
            <a:ext cx="242887" cy="565150"/>
          </a:xfrm>
          <a:custGeom>
            <a:avLst/>
            <a:gdLst/>
            <a:ahLst/>
            <a:cxnLst>
              <a:cxn ang="0">
                <a:pos x="309" y="12"/>
              </a:cxn>
              <a:cxn ang="0">
                <a:pos x="212" y="58"/>
              </a:cxn>
              <a:cxn ang="0">
                <a:pos x="139" y="132"/>
              </a:cxn>
              <a:cxn ang="0">
                <a:pos x="80" y="231"/>
              </a:cxn>
              <a:cxn ang="0">
                <a:pos x="63" y="266"/>
              </a:cxn>
              <a:cxn ang="0">
                <a:pos x="48" y="301"/>
              </a:cxn>
              <a:cxn ang="0">
                <a:pos x="35" y="337"/>
              </a:cxn>
              <a:cxn ang="0">
                <a:pos x="22" y="384"/>
              </a:cxn>
              <a:cxn ang="0">
                <a:pos x="11" y="441"/>
              </a:cxn>
              <a:cxn ang="0">
                <a:pos x="5" y="498"/>
              </a:cxn>
              <a:cxn ang="0">
                <a:pos x="2" y="556"/>
              </a:cxn>
              <a:cxn ang="0">
                <a:pos x="0" y="614"/>
              </a:cxn>
              <a:cxn ang="0">
                <a:pos x="1" y="673"/>
              </a:cxn>
              <a:cxn ang="0">
                <a:pos x="3" y="731"/>
              </a:cxn>
              <a:cxn ang="0">
                <a:pos x="6" y="800"/>
              </a:cxn>
              <a:cxn ang="0">
                <a:pos x="10" y="879"/>
              </a:cxn>
              <a:cxn ang="0">
                <a:pos x="17" y="959"/>
              </a:cxn>
              <a:cxn ang="0">
                <a:pos x="28" y="1037"/>
              </a:cxn>
              <a:cxn ang="0">
                <a:pos x="39" y="1094"/>
              </a:cxn>
              <a:cxn ang="0">
                <a:pos x="54" y="1150"/>
              </a:cxn>
              <a:cxn ang="0">
                <a:pos x="76" y="1203"/>
              </a:cxn>
              <a:cxn ang="0">
                <a:pos x="107" y="1251"/>
              </a:cxn>
              <a:cxn ang="0">
                <a:pos x="144" y="1292"/>
              </a:cxn>
              <a:cxn ang="0">
                <a:pos x="188" y="1326"/>
              </a:cxn>
              <a:cxn ang="0">
                <a:pos x="237" y="1354"/>
              </a:cxn>
              <a:cxn ang="0">
                <a:pos x="270" y="1369"/>
              </a:cxn>
              <a:cxn ang="0">
                <a:pos x="305" y="1382"/>
              </a:cxn>
              <a:cxn ang="0">
                <a:pos x="341" y="1390"/>
              </a:cxn>
              <a:cxn ang="0">
                <a:pos x="400" y="1385"/>
              </a:cxn>
              <a:cxn ang="0">
                <a:pos x="459" y="1357"/>
              </a:cxn>
              <a:cxn ang="0">
                <a:pos x="497" y="1310"/>
              </a:cxn>
              <a:cxn ang="0">
                <a:pos x="526" y="1247"/>
              </a:cxn>
              <a:cxn ang="0">
                <a:pos x="538" y="1210"/>
              </a:cxn>
              <a:cxn ang="0">
                <a:pos x="547" y="1171"/>
              </a:cxn>
              <a:cxn ang="0">
                <a:pos x="555" y="1133"/>
              </a:cxn>
              <a:cxn ang="0">
                <a:pos x="564" y="1084"/>
              </a:cxn>
              <a:cxn ang="0">
                <a:pos x="573" y="1024"/>
              </a:cxn>
              <a:cxn ang="0">
                <a:pos x="580" y="964"/>
              </a:cxn>
              <a:cxn ang="0">
                <a:pos x="586" y="904"/>
              </a:cxn>
              <a:cxn ang="0">
                <a:pos x="590" y="846"/>
              </a:cxn>
              <a:cxn ang="0">
                <a:pos x="593" y="787"/>
              </a:cxn>
              <a:cxn ang="0">
                <a:pos x="594" y="729"/>
              </a:cxn>
              <a:cxn ang="0">
                <a:pos x="596" y="650"/>
              </a:cxn>
              <a:cxn ang="0">
                <a:pos x="598" y="549"/>
              </a:cxn>
              <a:cxn ang="0">
                <a:pos x="598" y="447"/>
              </a:cxn>
              <a:cxn ang="0">
                <a:pos x="593" y="347"/>
              </a:cxn>
              <a:cxn ang="0">
                <a:pos x="588" y="273"/>
              </a:cxn>
              <a:cxn ang="0">
                <a:pos x="578" y="193"/>
              </a:cxn>
              <a:cxn ang="0">
                <a:pos x="556" y="118"/>
              </a:cxn>
              <a:cxn ang="0">
                <a:pos x="521" y="62"/>
              </a:cxn>
              <a:cxn ang="0">
                <a:pos x="486" y="28"/>
              </a:cxn>
              <a:cxn ang="0">
                <a:pos x="446" y="9"/>
              </a:cxn>
              <a:cxn ang="0">
                <a:pos x="394" y="0"/>
              </a:cxn>
            </a:cxnLst>
            <a:rect l="0" t="0" r="r" b="b"/>
            <a:pathLst>
              <a:path w="598" h="1390">
                <a:moveTo>
                  <a:pt x="370" y="0"/>
                </a:moveTo>
                <a:lnTo>
                  <a:pt x="309" y="12"/>
                </a:lnTo>
                <a:lnTo>
                  <a:pt x="256" y="32"/>
                </a:lnTo>
                <a:lnTo>
                  <a:pt x="212" y="58"/>
                </a:lnTo>
                <a:lnTo>
                  <a:pt x="173" y="92"/>
                </a:lnTo>
                <a:lnTo>
                  <a:pt x="139" y="132"/>
                </a:lnTo>
                <a:lnTo>
                  <a:pt x="108" y="178"/>
                </a:lnTo>
                <a:lnTo>
                  <a:pt x="80" y="231"/>
                </a:lnTo>
                <a:lnTo>
                  <a:pt x="71" y="248"/>
                </a:lnTo>
                <a:lnTo>
                  <a:pt x="63" y="266"/>
                </a:lnTo>
                <a:lnTo>
                  <a:pt x="55" y="283"/>
                </a:lnTo>
                <a:lnTo>
                  <a:pt x="48" y="301"/>
                </a:lnTo>
                <a:lnTo>
                  <a:pt x="41" y="319"/>
                </a:lnTo>
                <a:lnTo>
                  <a:pt x="35" y="337"/>
                </a:lnTo>
                <a:lnTo>
                  <a:pt x="29" y="356"/>
                </a:lnTo>
                <a:lnTo>
                  <a:pt x="22" y="384"/>
                </a:lnTo>
                <a:lnTo>
                  <a:pt x="16" y="412"/>
                </a:lnTo>
                <a:lnTo>
                  <a:pt x="11" y="441"/>
                </a:lnTo>
                <a:lnTo>
                  <a:pt x="8" y="469"/>
                </a:lnTo>
                <a:lnTo>
                  <a:pt x="5" y="498"/>
                </a:lnTo>
                <a:lnTo>
                  <a:pt x="3" y="527"/>
                </a:lnTo>
                <a:lnTo>
                  <a:pt x="2" y="556"/>
                </a:lnTo>
                <a:lnTo>
                  <a:pt x="1" y="585"/>
                </a:lnTo>
                <a:lnTo>
                  <a:pt x="0" y="614"/>
                </a:lnTo>
                <a:lnTo>
                  <a:pt x="1" y="644"/>
                </a:lnTo>
                <a:lnTo>
                  <a:pt x="1" y="673"/>
                </a:lnTo>
                <a:lnTo>
                  <a:pt x="2" y="702"/>
                </a:lnTo>
                <a:lnTo>
                  <a:pt x="3" y="731"/>
                </a:lnTo>
                <a:lnTo>
                  <a:pt x="5" y="761"/>
                </a:lnTo>
                <a:lnTo>
                  <a:pt x="6" y="800"/>
                </a:lnTo>
                <a:lnTo>
                  <a:pt x="8" y="840"/>
                </a:lnTo>
                <a:lnTo>
                  <a:pt x="10" y="879"/>
                </a:lnTo>
                <a:lnTo>
                  <a:pt x="13" y="919"/>
                </a:lnTo>
                <a:lnTo>
                  <a:pt x="17" y="959"/>
                </a:lnTo>
                <a:lnTo>
                  <a:pt x="22" y="998"/>
                </a:lnTo>
                <a:lnTo>
                  <a:pt x="28" y="1037"/>
                </a:lnTo>
                <a:lnTo>
                  <a:pt x="33" y="1066"/>
                </a:lnTo>
                <a:lnTo>
                  <a:pt x="39" y="1094"/>
                </a:lnTo>
                <a:lnTo>
                  <a:pt x="46" y="1122"/>
                </a:lnTo>
                <a:lnTo>
                  <a:pt x="54" y="1150"/>
                </a:lnTo>
                <a:lnTo>
                  <a:pt x="64" y="1177"/>
                </a:lnTo>
                <a:lnTo>
                  <a:pt x="76" y="1203"/>
                </a:lnTo>
                <a:lnTo>
                  <a:pt x="90" y="1228"/>
                </a:lnTo>
                <a:lnTo>
                  <a:pt x="107" y="1251"/>
                </a:lnTo>
                <a:lnTo>
                  <a:pt x="125" y="1273"/>
                </a:lnTo>
                <a:lnTo>
                  <a:pt x="144" y="1292"/>
                </a:lnTo>
                <a:lnTo>
                  <a:pt x="166" y="1310"/>
                </a:lnTo>
                <a:lnTo>
                  <a:pt x="188" y="1326"/>
                </a:lnTo>
                <a:lnTo>
                  <a:pt x="212" y="1341"/>
                </a:lnTo>
                <a:lnTo>
                  <a:pt x="237" y="1354"/>
                </a:lnTo>
                <a:lnTo>
                  <a:pt x="253" y="1362"/>
                </a:lnTo>
                <a:lnTo>
                  <a:pt x="270" y="1369"/>
                </a:lnTo>
                <a:lnTo>
                  <a:pt x="288" y="1376"/>
                </a:lnTo>
                <a:lnTo>
                  <a:pt x="305" y="1382"/>
                </a:lnTo>
                <a:lnTo>
                  <a:pt x="323" y="1387"/>
                </a:lnTo>
                <a:lnTo>
                  <a:pt x="341" y="1390"/>
                </a:lnTo>
                <a:lnTo>
                  <a:pt x="359" y="1390"/>
                </a:lnTo>
                <a:lnTo>
                  <a:pt x="400" y="1385"/>
                </a:lnTo>
                <a:lnTo>
                  <a:pt x="433" y="1374"/>
                </a:lnTo>
                <a:lnTo>
                  <a:pt x="459" y="1357"/>
                </a:lnTo>
                <a:lnTo>
                  <a:pt x="480" y="1336"/>
                </a:lnTo>
                <a:lnTo>
                  <a:pt x="497" y="1310"/>
                </a:lnTo>
                <a:lnTo>
                  <a:pt x="512" y="1280"/>
                </a:lnTo>
                <a:lnTo>
                  <a:pt x="526" y="1247"/>
                </a:lnTo>
                <a:lnTo>
                  <a:pt x="533" y="1228"/>
                </a:lnTo>
                <a:lnTo>
                  <a:pt x="538" y="1210"/>
                </a:lnTo>
                <a:lnTo>
                  <a:pt x="543" y="1191"/>
                </a:lnTo>
                <a:lnTo>
                  <a:pt x="547" y="1171"/>
                </a:lnTo>
                <a:lnTo>
                  <a:pt x="551" y="1152"/>
                </a:lnTo>
                <a:lnTo>
                  <a:pt x="555" y="1133"/>
                </a:lnTo>
                <a:lnTo>
                  <a:pt x="558" y="1113"/>
                </a:lnTo>
                <a:lnTo>
                  <a:pt x="564" y="1084"/>
                </a:lnTo>
                <a:lnTo>
                  <a:pt x="568" y="1054"/>
                </a:lnTo>
                <a:lnTo>
                  <a:pt x="573" y="1024"/>
                </a:lnTo>
                <a:lnTo>
                  <a:pt x="576" y="994"/>
                </a:lnTo>
                <a:lnTo>
                  <a:pt x="580" y="964"/>
                </a:lnTo>
                <a:lnTo>
                  <a:pt x="583" y="934"/>
                </a:lnTo>
                <a:lnTo>
                  <a:pt x="586" y="904"/>
                </a:lnTo>
                <a:lnTo>
                  <a:pt x="588" y="875"/>
                </a:lnTo>
                <a:lnTo>
                  <a:pt x="590" y="846"/>
                </a:lnTo>
                <a:lnTo>
                  <a:pt x="591" y="817"/>
                </a:lnTo>
                <a:lnTo>
                  <a:pt x="593" y="787"/>
                </a:lnTo>
                <a:lnTo>
                  <a:pt x="594" y="758"/>
                </a:lnTo>
                <a:lnTo>
                  <a:pt x="594" y="729"/>
                </a:lnTo>
                <a:lnTo>
                  <a:pt x="595" y="700"/>
                </a:lnTo>
                <a:lnTo>
                  <a:pt x="596" y="650"/>
                </a:lnTo>
                <a:lnTo>
                  <a:pt x="597" y="600"/>
                </a:lnTo>
                <a:lnTo>
                  <a:pt x="598" y="549"/>
                </a:lnTo>
                <a:lnTo>
                  <a:pt x="598" y="498"/>
                </a:lnTo>
                <a:lnTo>
                  <a:pt x="598" y="447"/>
                </a:lnTo>
                <a:lnTo>
                  <a:pt x="596" y="396"/>
                </a:lnTo>
                <a:lnTo>
                  <a:pt x="593" y="347"/>
                </a:lnTo>
                <a:lnTo>
                  <a:pt x="591" y="311"/>
                </a:lnTo>
                <a:lnTo>
                  <a:pt x="588" y="273"/>
                </a:lnTo>
                <a:lnTo>
                  <a:pt x="584" y="233"/>
                </a:lnTo>
                <a:lnTo>
                  <a:pt x="578" y="193"/>
                </a:lnTo>
                <a:lnTo>
                  <a:pt x="569" y="154"/>
                </a:lnTo>
                <a:lnTo>
                  <a:pt x="556" y="118"/>
                </a:lnTo>
                <a:lnTo>
                  <a:pt x="538" y="85"/>
                </a:lnTo>
                <a:lnTo>
                  <a:pt x="521" y="62"/>
                </a:lnTo>
                <a:lnTo>
                  <a:pt x="504" y="43"/>
                </a:lnTo>
                <a:lnTo>
                  <a:pt x="486" y="28"/>
                </a:lnTo>
                <a:lnTo>
                  <a:pt x="467" y="17"/>
                </a:lnTo>
                <a:lnTo>
                  <a:pt x="446" y="9"/>
                </a:lnTo>
                <a:lnTo>
                  <a:pt x="421" y="3"/>
                </a:lnTo>
                <a:lnTo>
                  <a:pt x="394" y="0"/>
                </a:lnTo>
              </a:path>
            </a:pathLst>
          </a:custGeom>
          <a:noFill/>
          <a:ln w="2063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" name="Rectangle 69"/>
          <p:cNvSpPr>
            <a:spLocks noChangeArrowheads="1"/>
          </p:cNvSpPr>
          <p:nvPr/>
        </p:nvSpPr>
        <p:spPr bwMode="auto">
          <a:xfrm>
            <a:off x="2843213" y="4132263"/>
            <a:ext cx="2095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0</a:t>
            </a:r>
            <a:endParaRPr lang="en-US"/>
          </a:p>
        </p:txBody>
      </p:sp>
      <p:sp>
        <p:nvSpPr>
          <p:cNvPr id="69" name="Rectangle 70"/>
          <p:cNvSpPr>
            <a:spLocks noChangeArrowheads="1"/>
          </p:cNvSpPr>
          <p:nvPr/>
        </p:nvSpPr>
        <p:spPr bwMode="auto">
          <a:xfrm>
            <a:off x="3152775" y="4132263"/>
            <a:ext cx="2095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0</a:t>
            </a:r>
            <a:endParaRPr lang="en-US"/>
          </a:p>
        </p:txBody>
      </p:sp>
      <p:sp>
        <p:nvSpPr>
          <p:cNvPr id="70" name="Rectangle 71"/>
          <p:cNvSpPr>
            <a:spLocks noChangeArrowheads="1"/>
          </p:cNvSpPr>
          <p:nvPr/>
        </p:nvSpPr>
        <p:spPr bwMode="auto">
          <a:xfrm>
            <a:off x="3462338" y="4132263"/>
            <a:ext cx="2095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1</a:t>
            </a:r>
            <a:endParaRPr lang="en-US"/>
          </a:p>
        </p:txBody>
      </p:sp>
      <p:sp>
        <p:nvSpPr>
          <p:cNvPr id="71" name="Rectangle 72"/>
          <p:cNvSpPr>
            <a:spLocks noChangeArrowheads="1"/>
          </p:cNvSpPr>
          <p:nvPr/>
        </p:nvSpPr>
        <p:spPr bwMode="auto">
          <a:xfrm>
            <a:off x="3771900" y="4132263"/>
            <a:ext cx="2095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0</a:t>
            </a:r>
            <a:endParaRPr lang="en-US"/>
          </a:p>
        </p:txBody>
      </p:sp>
      <p:sp>
        <p:nvSpPr>
          <p:cNvPr id="72" name="Rectangle 73"/>
          <p:cNvSpPr>
            <a:spLocks noChangeArrowheads="1"/>
          </p:cNvSpPr>
          <p:nvPr/>
        </p:nvSpPr>
        <p:spPr bwMode="auto">
          <a:xfrm>
            <a:off x="2843213" y="4440238"/>
            <a:ext cx="2095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0</a:t>
            </a:r>
            <a:endParaRPr lang="en-US"/>
          </a:p>
        </p:txBody>
      </p:sp>
      <p:sp>
        <p:nvSpPr>
          <p:cNvPr id="73" name="Rectangle 74"/>
          <p:cNvSpPr>
            <a:spLocks noChangeArrowheads="1"/>
          </p:cNvSpPr>
          <p:nvPr/>
        </p:nvSpPr>
        <p:spPr bwMode="auto">
          <a:xfrm>
            <a:off x="3152775" y="4440238"/>
            <a:ext cx="2095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1</a:t>
            </a:r>
            <a:endParaRPr lang="en-US"/>
          </a:p>
        </p:txBody>
      </p:sp>
      <p:sp>
        <p:nvSpPr>
          <p:cNvPr id="74" name="Rectangle 75"/>
          <p:cNvSpPr>
            <a:spLocks noChangeArrowheads="1"/>
          </p:cNvSpPr>
          <p:nvPr/>
        </p:nvSpPr>
        <p:spPr bwMode="auto">
          <a:xfrm>
            <a:off x="3462338" y="4440238"/>
            <a:ext cx="2095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1</a:t>
            </a:r>
            <a:endParaRPr lang="en-US"/>
          </a:p>
        </p:txBody>
      </p:sp>
      <p:sp>
        <p:nvSpPr>
          <p:cNvPr id="75" name="Rectangle 76"/>
          <p:cNvSpPr>
            <a:spLocks noChangeArrowheads="1"/>
          </p:cNvSpPr>
          <p:nvPr/>
        </p:nvSpPr>
        <p:spPr bwMode="auto">
          <a:xfrm>
            <a:off x="3771900" y="4440238"/>
            <a:ext cx="2095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1</a:t>
            </a:r>
            <a:endParaRPr lang="en-US"/>
          </a:p>
        </p:txBody>
      </p:sp>
      <p:sp>
        <p:nvSpPr>
          <p:cNvPr id="76" name="Freeform 77"/>
          <p:cNvSpPr>
            <a:spLocks/>
          </p:cNvSpPr>
          <p:nvPr/>
        </p:nvSpPr>
        <p:spPr bwMode="auto">
          <a:xfrm>
            <a:off x="3116263" y="4427538"/>
            <a:ext cx="515937" cy="246062"/>
          </a:xfrm>
          <a:custGeom>
            <a:avLst/>
            <a:gdLst/>
            <a:ahLst/>
            <a:cxnLst>
              <a:cxn ang="0">
                <a:pos x="739" y="22"/>
              </a:cxn>
              <a:cxn ang="0">
                <a:pos x="680" y="17"/>
              </a:cxn>
              <a:cxn ang="0">
                <a:pos x="620" y="15"/>
              </a:cxn>
              <a:cxn ang="0">
                <a:pos x="560" y="13"/>
              </a:cxn>
              <a:cxn ang="0">
                <a:pos x="467" y="10"/>
              </a:cxn>
              <a:cxn ang="0">
                <a:pos x="372" y="12"/>
              </a:cxn>
              <a:cxn ang="0">
                <a:pos x="278" y="26"/>
              </a:cxn>
              <a:cxn ang="0">
                <a:pos x="217" y="47"/>
              </a:cxn>
              <a:cxn ang="0">
                <a:pos x="184" y="63"/>
              </a:cxn>
              <a:cxn ang="0">
                <a:pos x="153" y="82"/>
              </a:cxn>
              <a:cxn ang="0">
                <a:pos x="124" y="105"/>
              </a:cxn>
              <a:cxn ang="0">
                <a:pos x="85" y="145"/>
              </a:cxn>
              <a:cxn ang="0">
                <a:pos x="53" y="191"/>
              </a:cxn>
              <a:cxn ang="0">
                <a:pos x="28" y="242"/>
              </a:cxn>
              <a:cxn ang="0">
                <a:pos x="13" y="285"/>
              </a:cxn>
              <a:cxn ang="0">
                <a:pos x="5" y="320"/>
              </a:cxn>
              <a:cxn ang="0">
                <a:pos x="0" y="356"/>
              </a:cxn>
              <a:cxn ang="0">
                <a:pos x="2" y="391"/>
              </a:cxn>
              <a:cxn ang="0">
                <a:pos x="17" y="441"/>
              </a:cxn>
              <a:cxn ang="0">
                <a:pos x="42" y="480"/>
              </a:cxn>
              <a:cxn ang="0">
                <a:pos x="77" y="513"/>
              </a:cxn>
              <a:cxn ang="0">
                <a:pos x="115" y="537"/>
              </a:cxn>
              <a:cxn ang="0">
                <a:pos x="150" y="552"/>
              </a:cxn>
              <a:cxn ang="0">
                <a:pos x="186" y="563"/>
              </a:cxn>
              <a:cxn ang="0">
                <a:pos x="223" y="572"/>
              </a:cxn>
              <a:cxn ang="0">
                <a:pos x="303" y="586"/>
              </a:cxn>
              <a:cxn ang="0">
                <a:pos x="384" y="593"/>
              </a:cxn>
              <a:cxn ang="0">
                <a:pos x="465" y="596"/>
              </a:cxn>
              <a:cxn ang="0">
                <a:pos x="526" y="598"/>
              </a:cxn>
              <a:cxn ang="0">
                <a:pos x="567" y="600"/>
              </a:cxn>
              <a:cxn ang="0">
                <a:pos x="608" y="601"/>
              </a:cxn>
              <a:cxn ang="0">
                <a:pos x="650" y="602"/>
              </a:cxn>
              <a:cxn ang="0">
                <a:pos x="725" y="604"/>
              </a:cxn>
              <a:cxn ang="0">
                <a:pos x="800" y="606"/>
              </a:cxn>
              <a:cxn ang="0">
                <a:pos x="876" y="605"/>
              </a:cxn>
              <a:cxn ang="0">
                <a:pos x="950" y="601"/>
              </a:cxn>
              <a:cxn ang="0">
                <a:pos x="1024" y="594"/>
              </a:cxn>
              <a:cxn ang="0">
                <a:pos x="1094" y="578"/>
              </a:cxn>
              <a:cxn ang="0">
                <a:pos x="1157" y="545"/>
              </a:cxn>
              <a:cxn ang="0">
                <a:pos x="1198" y="505"/>
              </a:cxn>
              <a:cxn ang="0">
                <a:pos x="1228" y="458"/>
              </a:cxn>
              <a:cxn ang="0">
                <a:pos x="1249" y="405"/>
              </a:cxn>
              <a:cxn ang="0">
                <a:pos x="1261" y="358"/>
              </a:cxn>
              <a:cxn ang="0">
                <a:pos x="1268" y="319"/>
              </a:cxn>
              <a:cxn ang="0">
                <a:pos x="1270" y="280"/>
              </a:cxn>
              <a:cxn ang="0">
                <a:pos x="1267" y="241"/>
              </a:cxn>
              <a:cxn ang="0">
                <a:pos x="1246" y="167"/>
              </a:cxn>
              <a:cxn ang="0">
                <a:pos x="1211" y="119"/>
              </a:cxn>
              <a:cxn ang="0">
                <a:pos x="1158" y="84"/>
              </a:cxn>
              <a:cxn ang="0">
                <a:pos x="1105" y="61"/>
              </a:cxn>
              <a:cxn ang="0">
                <a:pos x="1069" y="49"/>
              </a:cxn>
              <a:cxn ang="0">
                <a:pos x="1032" y="39"/>
              </a:cxn>
              <a:cxn ang="0">
                <a:pos x="995" y="30"/>
              </a:cxn>
              <a:cxn ang="0">
                <a:pos x="921" y="14"/>
              </a:cxn>
              <a:cxn ang="0">
                <a:pos x="848" y="5"/>
              </a:cxn>
              <a:cxn ang="0">
                <a:pos x="774" y="0"/>
              </a:cxn>
            </a:cxnLst>
            <a:rect l="0" t="0" r="r" b="b"/>
            <a:pathLst>
              <a:path w="1270" h="606">
                <a:moveTo>
                  <a:pt x="769" y="25"/>
                </a:moveTo>
                <a:lnTo>
                  <a:pt x="739" y="22"/>
                </a:lnTo>
                <a:lnTo>
                  <a:pt x="709" y="19"/>
                </a:lnTo>
                <a:lnTo>
                  <a:pt x="680" y="17"/>
                </a:lnTo>
                <a:lnTo>
                  <a:pt x="650" y="16"/>
                </a:lnTo>
                <a:lnTo>
                  <a:pt x="620" y="15"/>
                </a:lnTo>
                <a:lnTo>
                  <a:pt x="590" y="14"/>
                </a:lnTo>
                <a:lnTo>
                  <a:pt x="560" y="13"/>
                </a:lnTo>
                <a:lnTo>
                  <a:pt x="514" y="12"/>
                </a:lnTo>
                <a:lnTo>
                  <a:pt x="467" y="10"/>
                </a:lnTo>
                <a:lnTo>
                  <a:pt x="419" y="10"/>
                </a:lnTo>
                <a:lnTo>
                  <a:pt x="372" y="12"/>
                </a:lnTo>
                <a:lnTo>
                  <a:pt x="325" y="17"/>
                </a:lnTo>
                <a:lnTo>
                  <a:pt x="278" y="26"/>
                </a:lnTo>
                <a:lnTo>
                  <a:pt x="234" y="40"/>
                </a:lnTo>
                <a:lnTo>
                  <a:pt x="217" y="47"/>
                </a:lnTo>
                <a:lnTo>
                  <a:pt x="200" y="55"/>
                </a:lnTo>
                <a:lnTo>
                  <a:pt x="184" y="63"/>
                </a:lnTo>
                <a:lnTo>
                  <a:pt x="168" y="72"/>
                </a:lnTo>
                <a:lnTo>
                  <a:pt x="153" y="82"/>
                </a:lnTo>
                <a:lnTo>
                  <a:pt x="138" y="93"/>
                </a:lnTo>
                <a:lnTo>
                  <a:pt x="124" y="105"/>
                </a:lnTo>
                <a:lnTo>
                  <a:pt x="104" y="124"/>
                </a:lnTo>
                <a:lnTo>
                  <a:pt x="85" y="145"/>
                </a:lnTo>
                <a:lnTo>
                  <a:pt x="68" y="168"/>
                </a:lnTo>
                <a:lnTo>
                  <a:pt x="53" y="191"/>
                </a:lnTo>
                <a:lnTo>
                  <a:pt x="39" y="216"/>
                </a:lnTo>
                <a:lnTo>
                  <a:pt x="28" y="242"/>
                </a:lnTo>
                <a:lnTo>
                  <a:pt x="18" y="268"/>
                </a:lnTo>
                <a:lnTo>
                  <a:pt x="13" y="285"/>
                </a:lnTo>
                <a:lnTo>
                  <a:pt x="8" y="303"/>
                </a:lnTo>
                <a:lnTo>
                  <a:pt x="5" y="320"/>
                </a:lnTo>
                <a:lnTo>
                  <a:pt x="2" y="338"/>
                </a:lnTo>
                <a:lnTo>
                  <a:pt x="0" y="356"/>
                </a:lnTo>
                <a:lnTo>
                  <a:pt x="1" y="374"/>
                </a:lnTo>
                <a:lnTo>
                  <a:pt x="2" y="391"/>
                </a:lnTo>
                <a:lnTo>
                  <a:pt x="8" y="417"/>
                </a:lnTo>
                <a:lnTo>
                  <a:pt x="17" y="441"/>
                </a:lnTo>
                <a:lnTo>
                  <a:pt x="28" y="461"/>
                </a:lnTo>
                <a:lnTo>
                  <a:pt x="42" y="480"/>
                </a:lnTo>
                <a:lnTo>
                  <a:pt x="58" y="497"/>
                </a:lnTo>
                <a:lnTo>
                  <a:pt x="77" y="513"/>
                </a:lnTo>
                <a:lnTo>
                  <a:pt x="99" y="528"/>
                </a:lnTo>
                <a:lnTo>
                  <a:pt x="115" y="537"/>
                </a:lnTo>
                <a:lnTo>
                  <a:pt x="132" y="545"/>
                </a:lnTo>
                <a:lnTo>
                  <a:pt x="150" y="552"/>
                </a:lnTo>
                <a:lnTo>
                  <a:pt x="168" y="558"/>
                </a:lnTo>
                <a:lnTo>
                  <a:pt x="186" y="563"/>
                </a:lnTo>
                <a:lnTo>
                  <a:pt x="204" y="568"/>
                </a:lnTo>
                <a:lnTo>
                  <a:pt x="223" y="572"/>
                </a:lnTo>
                <a:lnTo>
                  <a:pt x="262" y="580"/>
                </a:lnTo>
                <a:lnTo>
                  <a:pt x="303" y="586"/>
                </a:lnTo>
                <a:lnTo>
                  <a:pt x="343" y="590"/>
                </a:lnTo>
                <a:lnTo>
                  <a:pt x="384" y="593"/>
                </a:lnTo>
                <a:lnTo>
                  <a:pt x="425" y="595"/>
                </a:lnTo>
                <a:lnTo>
                  <a:pt x="465" y="596"/>
                </a:lnTo>
                <a:lnTo>
                  <a:pt x="506" y="598"/>
                </a:lnTo>
                <a:lnTo>
                  <a:pt x="526" y="598"/>
                </a:lnTo>
                <a:lnTo>
                  <a:pt x="547" y="599"/>
                </a:lnTo>
                <a:lnTo>
                  <a:pt x="567" y="600"/>
                </a:lnTo>
                <a:lnTo>
                  <a:pt x="588" y="600"/>
                </a:lnTo>
                <a:lnTo>
                  <a:pt x="608" y="601"/>
                </a:lnTo>
                <a:lnTo>
                  <a:pt x="629" y="602"/>
                </a:lnTo>
                <a:lnTo>
                  <a:pt x="650" y="602"/>
                </a:lnTo>
                <a:lnTo>
                  <a:pt x="687" y="603"/>
                </a:lnTo>
                <a:lnTo>
                  <a:pt x="725" y="604"/>
                </a:lnTo>
                <a:lnTo>
                  <a:pt x="763" y="605"/>
                </a:lnTo>
                <a:lnTo>
                  <a:pt x="800" y="606"/>
                </a:lnTo>
                <a:lnTo>
                  <a:pt x="838" y="606"/>
                </a:lnTo>
                <a:lnTo>
                  <a:pt x="876" y="605"/>
                </a:lnTo>
                <a:lnTo>
                  <a:pt x="914" y="603"/>
                </a:lnTo>
                <a:lnTo>
                  <a:pt x="950" y="601"/>
                </a:lnTo>
                <a:lnTo>
                  <a:pt x="987" y="598"/>
                </a:lnTo>
                <a:lnTo>
                  <a:pt x="1024" y="594"/>
                </a:lnTo>
                <a:lnTo>
                  <a:pt x="1060" y="588"/>
                </a:lnTo>
                <a:lnTo>
                  <a:pt x="1094" y="578"/>
                </a:lnTo>
                <a:lnTo>
                  <a:pt x="1127" y="564"/>
                </a:lnTo>
                <a:lnTo>
                  <a:pt x="1157" y="545"/>
                </a:lnTo>
                <a:lnTo>
                  <a:pt x="1179" y="526"/>
                </a:lnTo>
                <a:lnTo>
                  <a:pt x="1198" y="505"/>
                </a:lnTo>
                <a:lnTo>
                  <a:pt x="1214" y="482"/>
                </a:lnTo>
                <a:lnTo>
                  <a:pt x="1228" y="458"/>
                </a:lnTo>
                <a:lnTo>
                  <a:pt x="1239" y="432"/>
                </a:lnTo>
                <a:lnTo>
                  <a:pt x="1249" y="405"/>
                </a:lnTo>
                <a:lnTo>
                  <a:pt x="1257" y="377"/>
                </a:lnTo>
                <a:lnTo>
                  <a:pt x="1261" y="358"/>
                </a:lnTo>
                <a:lnTo>
                  <a:pt x="1265" y="339"/>
                </a:lnTo>
                <a:lnTo>
                  <a:pt x="1268" y="319"/>
                </a:lnTo>
                <a:lnTo>
                  <a:pt x="1270" y="300"/>
                </a:lnTo>
                <a:lnTo>
                  <a:pt x="1270" y="280"/>
                </a:lnTo>
                <a:lnTo>
                  <a:pt x="1270" y="261"/>
                </a:lnTo>
                <a:lnTo>
                  <a:pt x="1267" y="241"/>
                </a:lnTo>
                <a:lnTo>
                  <a:pt x="1258" y="200"/>
                </a:lnTo>
                <a:lnTo>
                  <a:pt x="1246" y="167"/>
                </a:lnTo>
                <a:lnTo>
                  <a:pt x="1230" y="141"/>
                </a:lnTo>
                <a:lnTo>
                  <a:pt x="1211" y="119"/>
                </a:lnTo>
                <a:lnTo>
                  <a:pt x="1187" y="101"/>
                </a:lnTo>
                <a:lnTo>
                  <a:pt x="1158" y="84"/>
                </a:lnTo>
                <a:lnTo>
                  <a:pt x="1123" y="68"/>
                </a:lnTo>
                <a:lnTo>
                  <a:pt x="1105" y="61"/>
                </a:lnTo>
                <a:lnTo>
                  <a:pt x="1087" y="54"/>
                </a:lnTo>
                <a:lnTo>
                  <a:pt x="1069" y="49"/>
                </a:lnTo>
                <a:lnTo>
                  <a:pt x="1051" y="43"/>
                </a:lnTo>
                <a:lnTo>
                  <a:pt x="1032" y="39"/>
                </a:lnTo>
                <a:lnTo>
                  <a:pt x="1013" y="34"/>
                </a:lnTo>
                <a:lnTo>
                  <a:pt x="995" y="30"/>
                </a:lnTo>
                <a:lnTo>
                  <a:pt x="958" y="21"/>
                </a:lnTo>
                <a:lnTo>
                  <a:pt x="921" y="14"/>
                </a:lnTo>
                <a:lnTo>
                  <a:pt x="885" y="9"/>
                </a:lnTo>
                <a:lnTo>
                  <a:pt x="848" y="5"/>
                </a:lnTo>
                <a:lnTo>
                  <a:pt x="812" y="2"/>
                </a:lnTo>
                <a:lnTo>
                  <a:pt x="774" y="0"/>
                </a:lnTo>
                <a:lnTo>
                  <a:pt x="736" y="0"/>
                </a:lnTo>
              </a:path>
            </a:pathLst>
          </a:custGeom>
          <a:noFill/>
          <a:ln w="2063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7" name="Freeform 78"/>
          <p:cNvSpPr>
            <a:spLocks/>
          </p:cNvSpPr>
          <p:nvPr/>
        </p:nvSpPr>
        <p:spPr bwMode="auto">
          <a:xfrm>
            <a:off x="3441700" y="4413250"/>
            <a:ext cx="496888" cy="263525"/>
          </a:xfrm>
          <a:custGeom>
            <a:avLst/>
            <a:gdLst/>
            <a:ahLst/>
            <a:cxnLst>
              <a:cxn ang="0">
                <a:pos x="1076" y="54"/>
              </a:cxn>
              <a:cxn ang="0">
                <a:pos x="1001" y="44"/>
              </a:cxn>
              <a:cxn ang="0">
                <a:pos x="927" y="35"/>
              </a:cxn>
              <a:cxn ang="0">
                <a:pos x="852" y="28"/>
              </a:cxn>
              <a:cxn ang="0">
                <a:pos x="792" y="22"/>
              </a:cxn>
              <a:cxn ang="0">
                <a:pos x="733" y="18"/>
              </a:cxn>
              <a:cxn ang="0">
                <a:pos x="673" y="14"/>
              </a:cxn>
              <a:cxn ang="0">
                <a:pos x="622" y="10"/>
              </a:cxn>
              <a:cxn ang="0">
                <a:pos x="580" y="8"/>
              </a:cxn>
              <a:cxn ang="0">
                <a:pos x="539" y="6"/>
              </a:cxn>
              <a:cxn ang="0">
                <a:pos x="497" y="4"/>
              </a:cxn>
              <a:cxn ang="0">
                <a:pos x="438" y="2"/>
              </a:cxn>
              <a:cxn ang="0">
                <a:pos x="378" y="0"/>
              </a:cxn>
              <a:cxn ang="0">
                <a:pos x="319" y="2"/>
              </a:cxn>
              <a:cxn ang="0">
                <a:pos x="263" y="8"/>
              </a:cxn>
              <a:cxn ang="0">
                <a:pos x="207" y="16"/>
              </a:cxn>
              <a:cxn ang="0">
                <a:pos x="153" y="32"/>
              </a:cxn>
              <a:cxn ang="0">
                <a:pos x="104" y="58"/>
              </a:cxn>
              <a:cxn ang="0">
                <a:pos x="64" y="95"/>
              </a:cxn>
              <a:cxn ang="0">
                <a:pos x="35" y="138"/>
              </a:cxn>
              <a:cxn ang="0">
                <a:pos x="15" y="187"/>
              </a:cxn>
              <a:cxn ang="0">
                <a:pos x="3" y="241"/>
              </a:cxn>
              <a:cxn ang="0">
                <a:pos x="0" y="295"/>
              </a:cxn>
              <a:cxn ang="0">
                <a:pos x="6" y="350"/>
              </a:cxn>
              <a:cxn ang="0">
                <a:pos x="18" y="403"/>
              </a:cxn>
              <a:cxn ang="0">
                <a:pos x="44" y="468"/>
              </a:cxn>
              <a:cxn ang="0">
                <a:pos x="81" y="530"/>
              </a:cxn>
              <a:cxn ang="0">
                <a:pos x="130" y="583"/>
              </a:cxn>
              <a:cxn ang="0">
                <a:pos x="173" y="613"/>
              </a:cxn>
              <a:cxn ang="0">
                <a:pos x="206" y="626"/>
              </a:cxn>
              <a:cxn ang="0">
                <a:pos x="240" y="636"/>
              </a:cxn>
              <a:cxn ang="0">
                <a:pos x="274" y="643"/>
              </a:cxn>
              <a:cxn ang="0">
                <a:pos x="349" y="646"/>
              </a:cxn>
              <a:cxn ang="0">
                <a:pos x="424" y="637"/>
              </a:cxn>
              <a:cxn ang="0">
                <a:pos x="499" y="624"/>
              </a:cxn>
              <a:cxn ang="0">
                <a:pos x="555" y="616"/>
              </a:cxn>
              <a:cxn ang="0">
                <a:pos x="593" y="613"/>
              </a:cxn>
              <a:cxn ang="0">
                <a:pos x="631" y="610"/>
              </a:cxn>
              <a:cxn ang="0">
                <a:pos x="669" y="609"/>
              </a:cxn>
              <a:cxn ang="0">
                <a:pos x="764" y="613"/>
              </a:cxn>
              <a:cxn ang="0">
                <a:pos x="863" y="621"/>
              </a:cxn>
              <a:cxn ang="0">
                <a:pos x="960" y="618"/>
              </a:cxn>
              <a:cxn ang="0">
                <a:pos x="1023" y="604"/>
              </a:cxn>
              <a:cxn ang="0">
                <a:pos x="1057" y="592"/>
              </a:cxn>
              <a:cxn ang="0">
                <a:pos x="1089" y="576"/>
              </a:cxn>
              <a:cxn ang="0">
                <a:pos x="1118" y="556"/>
              </a:cxn>
              <a:cxn ang="0">
                <a:pos x="1154" y="517"/>
              </a:cxn>
              <a:cxn ang="0">
                <a:pos x="1181" y="471"/>
              </a:cxn>
              <a:cxn ang="0">
                <a:pos x="1201" y="421"/>
              </a:cxn>
              <a:cxn ang="0">
                <a:pos x="1213" y="378"/>
              </a:cxn>
              <a:cxn ang="0">
                <a:pos x="1221" y="343"/>
              </a:cxn>
              <a:cxn ang="0">
                <a:pos x="1225" y="306"/>
              </a:cxn>
              <a:cxn ang="0">
                <a:pos x="1224" y="270"/>
              </a:cxn>
              <a:cxn ang="0">
                <a:pos x="1207" y="194"/>
              </a:cxn>
              <a:cxn ang="0">
                <a:pos x="1173" y="135"/>
              </a:cxn>
              <a:cxn ang="0">
                <a:pos x="1122" y="88"/>
              </a:cxn>
            </a:cxnLst>
            <a:rect l="0" t="0" r="r" b="b"/>
            <a:pathLst>
              <a:path w="1225" h="647">
                <a:moveTo>
                  <a:pt x="1113" y="60"/>
                </a:moveTo>
                <a:lnTo>
                  <a:pt x="1076" y="54"/>
                </a:lnTo>
                <a:lnTo>
                  <a:pt x="1039" y="49"/>
                </a:lnTo>
                <a:lnTo>
                  <a:pt x="1001" y="44"/>
                </a:lnTo>
                <a:lnTo>
                  <a:pt x="964" y="40"/>
                </a:lnTo>
                <a:lnTo>
                  <a:pt x="927" y="35"/>
                </a:lnTo>
                <a:lnTo>
                  <a:pt x="889" y="31"/>
                </a:lnTo>
                <a:lnTo>
                  <a:pt x="852" y="28"/>
                </a:lnTo>
                <a:lnTo>
                  <a:pt x="822" y="25"/>
                </a:lnTo>
                <a:lnTo>
                  <a:pt x="792" y="22"/>
                </a:lnTo>
                <a:lnTo>
                  <a:pt x="763" y="20"/>
                </a:lnTo>
                <a:lnTo>
                  <a:pt x="733" y="18"/>
                </a:lnTo>
                <a:lnTo>
                  <a:pt x="703" y="16"/>
                </a:lnTo>
                <a:lnTo>
                  <a:pt x="673" y="14"/>
                </a:lnTo>
                <a:lnTo>
                  <a:pt x="643" y="12"/>
                </a:lnTo>
                <a:lnTo>
                  <a:pt x="622" y="10"/>
                </a:lnTo>
                <a:lnTo>
                  <a:pt x="601" y="9"/>
                </a:lnTo>
                <a:lnTo>
                  <a:pt x="580" y="8"/>
                </a:lnTo>
                <a:lnTo>
                  <a:pt x="559" y="7"/>
                </a:lnTo>
                <a:lnTo>
                  <a:pt x="539" y="6"/>
                </a:lnTo>
                <a:lnTo>
                  <a:pt x="518" y="5"/>
                </a:lnTo>
                <a:lnTo>
                  <a:pt x="497" y="4"/>
                </a:lnTo>
                <a:lnTo>
                  <a:pt x="467" y="3"/>
                </a:lnTo>
                <a:lnTo>
                  <a:pt x="438" y="2"/>
                </a:lnTo>
                <a:lnTo>
                  <a:pt x="408" y="1"/>
                </a:lnTo>
                <a:lnTo>
                  <a:pt x="378" y="0"/>
                </a:lnTo>
                <a:lnTo>
                  <a:pt x="349" y="1"/>
                </a:lnTo>
                <a:lnTo>
                  <a:pt x="319" y="2"/>
                </a:lnTo>
                <a:lnTo>
                  <a:pt x="290" y="5"/>
                </a:lnTo>
                <a:lnTo>
                  <a:pt x="263" y="8"/>
                </a:lnTo>
                <a:lnTo>
                  <a:pt x="234" y="12"/>
                </a:lnTo>
                <a:lnTo>
                  <a:pt x="207" y="16"/>
                </a:lnTo>
                <a:lnTo>
                  <a:pt x="179" y="23"/>
                </a:lnTo>
                <a:lnTo>
                  <a:pt x="153" y="32"/>
                </a:lnTo>
                <a:lnTo>
                  <a:pt x="128" y="43"/>
                </a:lnTo>
                <a:lnTo>
                  <a:pt x="104" y="58"/>
                </a:lnTo>
                <a:lnTo>
                  <a:pt x="83" y="76"/>
                </a:lnTo>
                <a:lnTo>
                  <a:pt x="64" y="95"/>
                </a:lnTo>
                <a:lnTo>
                  <a:pt x="48" y="116"/>
                </a:lnTo>
                <a:lnTo>
                  <a:pt x="35" y="138"/>
                </a:lnTo>
                <a:lnTo>
                  <a:pt x="24" y="161"/>
                </a:lnTo>
                <a:lnTo>
                  <a:pt x="15" y="187"/>
                </a:lnTo>
                <a:lnTo>
                  <a:pt x="8" y="214"/>
                </a:lnTo>
                <a:lnTo>
                  <a:pt x="3" y="241"/>
                </a:lnTo>
                <a:lnTo>
                  <a:pt x="1" y="268"/>
                </a:lnTo>
                <a:lnTo>
                  <a:pt x="0" y="295"/>
                </a:lnTo>
                <a:lnTo>
                  <a:pt x="2" y="322"/>
                </a:lnTo>
                <a:lnTo>
                  <a:pt x="6" y="350"/>
                </a:lnTo>
                <a:lnTo>
                  <a:pt x="12" y="376"/>
                </a:lnTo>
                <a:lnTo>
                  <a:pt x="18" y="403"/>
                </a:lnTo>
                <a:lnTo>
                  <a:pt x="30" y="435"/>
                </a:lnTo>
                <a:lnTo>
                  <a:pt x="44" y="468"/>
                </a:lnTo>
                <a:lnTo>
                  <a:pt x="61" y="500"/>
                </a:lnTo>
                <a:lnTo>
                  <a:pt x="81" y="530"/>
                </a:lnTo>
                <a:lnTo>
                  <a:pt x="104" y="558"/>
                </a:lnTo>
                <a:lnTo>
                  <a:pt x="130" y="583"/>
                </a:lnTo>
                <a:lnTo>
                  <a:pt x="158" y="604"/>
                </a:lnTo>
                <a:lnTo>
                  <a:pt x="173" y="613"/>
                </a:lnTo>
                <a:lnTo>
                  <a:pt x="189" y="620"/>
                </a:lnTo>
                <a:lnTo>
                  <a:pt x="206" y="626"/>
                </a:lnTo>
                <a:lnTo>
                  <a:pt x="222" y="632"/>
                </a:lnTo>
                <a:lnTo>
                  <a:pt x="240" y="636"/>
                </a:lnTo>
                <a:lnTo>
                  <a:pt x="257" y="640"/>
                </a:lnTo>
                <a:lnTo>
                  <a:pt x="274" y="643"/>
                </a:lnTo>
                <a:lnTo>
                  <a:pt x="311" y="647"/>
                </a:lnTo>
                <a:lnTo>
                  <a:pt x="349" y="646"/>
                </a:lnTo>
                <a:lnTo>
                  <a:pt x="386" y="642"/>
                </a:lnTo>
                <a:lnTo>
                  <a:pt x="424" y="637"/>
                </a:lnTo>
                <a:lnTo>
                  <a:pt x="462" y="630"/>
                </a:lnTo>
                <a:lnTo>
                  <a:pt x="499" y="624"/>
                </a:lnTo>
                <a:lnTo>
                  <a:pt x="536" y="618"/>
                </a:lnTo>
                <a:lnTo>
                  <a:pt x="555" y="616"/>
                </a:lnTo>
                <a:lnTo>
                  <a:pt x="574" y="614"/>
                </a:lnTo>
                <a:lnTo>
                  <a:pt x="593" y="613"/>
                </a:lnTo>
                <a:lnTo>
                  <a:pt x="612" y="611"/>
                </a:lnTo>
                <a:lnTo>
                  <a:pt x="631" y="610"/>
                </a:lnTo>
                <a:lnTo>
                  <a:pt x="650" y="609"/>
                </a:lnTo>
                <a:lnTo>
                  <a:pt x="669" y="609"/>
                </a:lnTo>
                <a:lnTo>
                  <a:pt x="716" y="610"/>
                </a:lnTo>
                <a:lnTo>
                  <a:pt x="764" y="613"/>
                </a:lnTo>
                <a:lnTo>
                  <a:pt x="813" y="618"/>
                </a:lnTo>
                <a:lnTo>
                  <a:pt x="863" y="621"/>
                </a:lnTo>
                <a:lnTo>
                  <a:pt x="912" y="622"/>
                </a:lnTo>
                <a:lnTo>
                  <a:pt x="960" y="618"/>
                </a:lnTo>
                <a:lnTo>
                  <a:pt x="1006" y="609"/>
                </a:lnTo>
                <a:lnTo>
                  <a:pt x="1023" y="604"/>
                </a:lnTo>
                <a:lnTo>
                  <a:pt x="1040" y="598"/>
                </a:lnTo>
                <a:lnTo>
                  <a:pt x="1057" y="592"/>
                </a:lnTo>
                <a:lnTo>
                  <a:pt x="1073" y="584"/>
                </a:lnTo>
                <a:lnTo>
                  <a:pt x="1089" y="576"/>
                </a:lnTo>
                <a:lnTo>
                  <a:pt x="1104" y="566"/>
                </a:lnTo>
                <a:lnTo>
                  <a:pt x="1118" y="556"/>
                </a:lnTo>
                <a:lnTo>
                  <a:pt x="1137" y="537"/>
                </a:lnTo>
                <a:lnTo>
                  <a:pt x="1154" y="517"/>
                </a:lnTo>
                <a:lnTo>
                  <a:pt x="1169" y="494"/>
                </a:lnTo>
                <a:lnTo>
                  <a:pt x="1181" y="471"/>
                </a:lnTo>
                <a:lnTo>
                  <a:pt x="1192" y="446"/>
                </a:lnTo>
                <a:lnTo>
                  <a:pt x="1201" y="421"/>
                </a:lnTo>
                <a:lnTo>
                  <a:pt x="1209" y="396"/>
                </a:lnTo>
                <a:lnTo>
                  <a:pt x="1213" y="378"/>
                </a:lnTo>
                <a:lnTo>
                  <a:pt x="1217" y="361"/>
                </a:lnTo>
                <a:lnTo>
                  <a:pt x="1221" y="343"/>
                </a:lnTo>
                <a:lnTo>
                  <a:pt x="1223" y="325"/>
                </a:lnTo>
                <a:lnTo>
                  <a:pt x="1225" y="306"/>
                </a:lnTo>
                <a:lnTo>
                  <a:pt x="1225" y="288"/>
                </a:lnTo>
                <a:lnTo>
                  <a:pt x="1224" y="270"/>
                </a:lnTo>
                <a:lnTo>
                  <a:pt x="1218" y="230"/>
                </a:lnTo>
                <a:lnTo>
                  <a:pt x="1207" y="194"/>
                </a:lnTo>
                <a:lnTo>
                  <a:pt x="1192" y="162"/>
                </a:lnTo>
                <a:lnTo>
                  <a:pt x="1173" y="135"/>
                </a:lnTo>
                <a:lnTo>
                  <a:pt x="1150" y="110"/>
                </a:lnTo>
                <a:lnTo>
                  <a:pt x="1122" y="88"/>
                </a:lnTo>
                <a:lnTo>
                  <a:pt x="1089" y="68"/>
                </a:lnTo>
              </a:path>
            </a:pathLst>
          </a:custGeom>
          <a:noFill/>
          <a:ln w="2063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8" name="Freeform 79"/>
          <p:cNvSpPr>
            <a:spLocks/>
          </p:cNvSpPr>
          <p:nvPr/>
        </p:nvSpPr>
        <p:spPr bwMode="auto">
          <a:xfrm>
            <a:off x="3411538" y="4124325"/>
            <a:ext cx="236537" cy="550863"/>
          </a:xfrm>
          <a:custGeom>
            <a:avLst/>
            <a:gdLst/>
            <a:ahLst/>
            <a:cxnLst>
              <a:cxn ang="0">
                <a:pos x="417" y="5"/>
              </a:cxn>
              <a:cxn ang="0">
                <a:pos x="378" y="1"/>
              </a:cxn>
              <a:cxn ang="0">
                <a:pos x="339" y="1"/>
              </a:cxn>
              <a:cxn ang="0">
                <a:pos x="300" y="5"/>
              </a:cxn>
              <a:cxn ang="0">
                <a:pos x="241" y="21"/>
              </a:cxn>
              <a:cxn ang="0">
                <a:pos x="187" y="47"/>
              </a:cxn>
              <a:cxn ang="0">
                <a:pos x="139" y="85"/>
              </a:cxn>
              <a:cxn ang="0">
                <a:pos x="106" y="124"/>
              </a:cxn>
              <a:cxn ang="0">
                <a:pos x="87" y="158"/>
              </a:cxn>
              <a:cxn ang="0">
                <a:pos x="72" y="195"/>
              </a:cxn>
              <a:cxn ang="0">
                <a:pos x="59" y="233"/>
              </a:cxn>
              <a:cxn ang="0">
                <a:pos x="44" y="308"/>
              </a:cxn>
              <a:cxn ang="0">
                <a:pos x="37" y="387"/>
              </a:cxn>
              <a:cxn ang="0">
                <a:pos x="34" y="465"/>
              </a:cxn>
              <a:cxn ang="0">
                <a:pos x="29" y="523"/>
              </a:cxn>
              <a:cxn ang="0">
                <a:pos x="25" y="563"/>
              </a:cxn>
              <a:cxn ang="0">
                <a:pos x="21" y="602"/>
              </a:cxn>
              <a:cxn ang="0">
                <a:pos x="17" y="641"/>
              </a:cxn>
              <a:cxn ang="0">
                <a:pos x="9" y="737"/>
              </a:cxn>
              <a:cxn ang="0">
                <a:pos x="1" y="835"/>
              </a:cxn>
              <a:cxn ang="0">
                <a:pos x="0" y="932"/>
              </a:cxn>
              <a:cxn ang="0">
                <a:pos x="5" y="1007"/>
              </a:cxn>
              <a:cxn ang="0">
                <a:pos x="11" y="1063"/>
              </a:cxn>
              <a:cxn ang="0">
                <a:pos x="24" y="1117"/>
              </a:cxn>
              <a:cxn ang="0">
                <a:pos x="45" y="1167"/>
              </a:cxn>
              <a:cxn ang="0">
                <a:pos x="78" y="1214"/>
              </a:cxn>
              <a:cxn ang="0">
                <a:pos x="119" y="1256"/>
              </a:cxn>
              <a:cxn ang="0">
                <a:pos x="165" y="1291"/>
              </a:cxn>
              <a:cxn ang="0">
                <a:pos x="206" y="1316"/>
              </a:cxn>
              <a:cxn ang="0">
                <a:pos x="240" y="1334"/>
              </a:cxn>
              <a:cxn ang="0">
                <a:pos x="276" y="1348"/>
              </a:cxn>
              <a:cxn ang="0">
                <a:pos x="314" y="1356"/>
              </a:cxn>
              <a:cxn ang="0">
                <a:pos x="384" y="1358"/>
              </a:cxn>
              <a:cxn ang="0">
                <a:pos x="448" y="1340"/>
              </a:cxn>
              <a:cxn ang="0">
                <a:pos x="503" y="1302"/>
              </a:cxn>
              <a:cxn ang="0">
                <a:pos x="536" y="1258"/>
              </a:cxn>
              <a:cxn ang="0">
                <a:pos x="551" y="1224"/>
              </a:cxn>
              <a:cxn ang="0">
                <a:pos x="562" y="1188"/>
              </a:cxn>
              <a:cxn ang="0">
                <a:pos x="571" y="1151"/>
              </a:cxn>
              <a:cxn ang="0">
                <a:pos x="581" y="1073"/>
              </a:cxn>
              <a:cxn ang="0">
                <a:pos x="583" y="994"/>
              </a:cxn>
              <a:cxn ang="0">
                <a:pos x="582" y="915"/>
              </a:cxn>
              <a:cxn ang="0">
                <a:pos x="582" y="847"/>
              </a:cxn>
              <a:cxn ang="0">
                <a:pos x="582" y="791"/>
              </a:cxn>
              <a:cxn ang="0">
                <a:pos x="582" y="734"/>
              </a:cxn>
              <a:cxn ang="0">
                <a:pos x="582" y="678"/>
              </a:cxn>
              <a:cxn ang="0">
                <a:pos x="582" y="581"/>
              </a:cxn>
              <a:cxn ang="0">
                <a:pos x="582" y="484"/>
              </a:cxn>
              <a:cxn ang="0">
                <a:pos x="579" y="387"/>
              </a:cxn>
              <a:cxn ang="0">
                <a:pos x="575" y="320"/>
              </a:cxn>
              <a:cxn ang="0">
                <a:pos x="571" y="280"/>
              </a:cxn>
              <a:cxn ang="0">
                <a:pos x="566" y="240"/>
              </a:cxn>
              <a:cxn ang="0">
                <a:pos x="561" y="201"/>
              </a:cxn>
              <a:cxn ang="0">
                <a:pos x="553" y="144"/>
              </a:cxn>
              <a:cxn ang="0">
                <a:pos x="545" y="87"/>
              </a:cxn>
              <a:cxn ang="0">
                <a:pos x="537" y="30"/>
              </a:cxn>
            </a:cxnLst>
            <a:rect l="0" t="0" r="r" b="b"/>
            <a:pathLst>
              <a:path w="583" h="1359">
                <a:moveTo>
                  <a:pt x="437" y="9"/>
                </a:moveTo>
                <a:lnTo>
                  <a:pt x="417" y="5"/>
                </a:lnTo>
                <a:lnTo>
                  <a:pt x="398" y="3"/>
                </a:lnTo>
                <a:lnTo>
                  <a:pt x="378" y="1"/>
                </a:lnTo>
                <a:lnTo>
                  <a:pt x="359" y="0"/>
                </a:lnTo>
                <a:lnTo>
                  <a:pt x="339" y="1"/>
                </a:lnTo>
                <a:lnTo>
                  <a:pt x="320" y="3"/>
                </a:lnTo>
                <a:lnTo>
                  <a:pt x="300" y="5"/>
                </a:lnTo>
                <a:lnTo>
                  <a:pt x="270" y="12"/>
                </a:lnTo>
                <a:lnTo>
                  <a:pt x="241" y="21"/>
                </a:lnTo>
                <a:lnTo>
                  <a:pt x="213" y="33"/>
                </a:lnTo>
                <a:lnTo>
                  <a:pt x="187" y="47"/>
                </a:lnTo>
                <a:lnTo>
                  <a:pt x="162" y="65"/>
                </a:lnTo>
                <a:lnTo>
                  <a:pt x="139" y="85"/>
                </a:lnTo>
                <a:lnTo>
                  <a:pt x="118" y="108"/>
                </a:lnTo>
                <a:lnTo>
                  <a:pt x="106" y="124"/>
                </a:lnTo>
                <a:lnTo>
                  <a:pt x="96" y="141"/>
                </a:lnTo>
                <a:lnTo>
                  <a:pt x="87" y="158"/>
                </a:lnTo>
                <a:lnTo>
                  <a:pt x="79" y="176"/>
                </a:lnTo>
                <a:lnTo>
                  <a:pt x="72" y="195"/>
                </a:lnTo>
                <a:lnTo>
                  <a:pt x="65" y="214"/>
                </a:lnTo>
                <a:lnTo>
                  <a:pt x="59" y="233"/>
                </a:lnTo>
                <a:lnTo>
                  <a:pt x="50" y="270"/>
                </a:lnTo>
                <a:lnTo>
                  <a:pt x="44" y="308"/>
                </a:lnTo>
                <a:lnTo>
                  <a:pt x="40" y="347"/>
                </a:lnTo>
                <a:lnTo>
                  <a:pt x="37" y="387"/>
                </a:lnTo>
                <a:lnTo>
                  <a:pt x="36" y="426"/>
                </a:lnTo>
                <a:lnTo>
                  <a:pt x="34" y="465"/>
                </a:lnTo>
                <a:lnTo>
                  <a:pt x="31" y="504"/>
                </a:lnTo>
                <a:lnTo>
                  <a:pt x="29" y="523"/>
                </a:lnTo>
                <a:lnTo>
                  <a:pt x="27" y="543"/>
                </a:lnTo>
                <a:lnTo>
                  <a:pt x="25" y="563"/>
                </a:lnTo>
                <a:lnTo>
                  <a:pt x="23" y="582"/>
                </a:lnTo>
                <a:lnTo>
                  <a:pt x="21" y="602"/>
                </a:lnTo>
                <a:lnTo>
                  <a:pt x="19" y="622"/>
                </a:lnTo>
                <a:lnTo>
                  <a:pt x="17" y="641"/>
                </a:lnTo>
                <a:lnTo>
                  <a:pt x="13" y="688"/>
                </a:lnTo>
                <a:lnTo>
                  <a:pt x="9" y="737"/>
                </a:lnTo>
                <a:lnTo>
                  <a:pt x="5" y="786"/>
                </a:lnTo>
                <a:lnTo>
                  <a:pt x="1" y="835"/>
                </a:lnTo>
                <a:lnTo>
                  <a:pt x="0" y="884"/>
                </a:lnTo>
                <a:lnTo>
                  <a:pt x="0" y="932"/>
                </a:lnTo>
                <a:lnTo>
                  <a:pt x="2" y="980"/>
                </a:lnTo>
                <a:lnTo>
                  <a:pt x="5" y="1007"/>
                </a:lnTo>
                <a:lnTo>
                  <a:pt x="8" y="1035"/>
                </a:lnTo>
                <a:lnTo>
                  <a:pt x="11" y="1063"/>
                </a:lnTo>
                <a:lnTo>
                  <a:pt x="17" y="1090"/>
                </a:lnTo>
                <a:lnTo>
                  <a:pt x="24" y="1117"/>
                </a:lnTo>
                <a:lnTo>
                  <a:pt x="33" y="1143"/>
                </a:lnTo>
                <a:lnTo>
                  <a:pt x="45" y="1167"/>
                </a:lnTo>
                <a:lnTo>
                  <a:pt x="61" y="1191"/>
                </a:lnTo>
                <a:lnTo>
                  <a:pt x="78" y="1214"/>
                </a:lnTo>
                <a:lnTo>
                  <a:pt x="98" y="1236"/>
                </a:lnTo>
                <a:lnTo>
                  <a:pt x="119" y="1256"/>
                </a:lnTo>
                <a:lnTo>
                  <a:pt x="141" y="1274"/>
                </a:lnTo>
                <a:lnTo>
                  <a:pt x="165" y="1291"/>
                </a:lnTo>
                <a:lnTo>
                  <a:pt x="189" y="1306"/>
                </a:lnTo>
                <a:lnTo>
                  <a:pt x="206" y="1316"/>
                </a:lnTo>
                <a:lnTo>
                  <a:pt x="223" y="1325"/>
                </a:lnTo>
                <a:lnTo>
                  <a:pt x="240" y="1334"/>
                </a:lnTo>
                <a:lnTo>
                  <a:pt x="258" y="1341"/>
                </a:lnTo>
                <a:lnTo>
                  <a:pt x="276" y="1348"/>
                </a:lnTo>
                <a:lnTo>
                  <a:pt x="295" y="1353"/>
                </a:lnTo>
                <a:lnTo>
                  <a:pt x="314" y="1356"/>
                </a:lnTo>
                <a:lnTo>
                  <a:pt x="349" y="1359"/>
                </a:lnTo>
                <a:lnTo>
                  <a:pt x="384" y="1358"/>
                </a:lnTo>
                <a:lnTo>
                  <a:pt x="417" y="1352"/>
                </a:lnTo>
                <a:lnTo>
                  <a:pt x="448" y="1340"/>
                </a:lnTo>
                <a:lnTo>
                  <a:pt x="476" y="1324"/>
                </a:lnTo>
                <a:lnTo>
                  <a:pt x="503" y="1302"/>
                </a:lnTo>
                <a:lnTo>
                  <a:pt x="526" y="1274"/>
                </a:lnTo>
                <a:lnTo>
                  <a:pt x="536" y="1258"/>
                </a:lnTo>
                <a:lnTo>
                  <a:pt x="544" y="1242"/>
                </a:lnTo>
                <a:lnTo>
                  <a:pt x="551" y="1224"/>
                </a:lnTo>
                <a:lnTo>
                  <a:pt x="557" y="1206"/>
                </a:lnTo>
                <a:lnTo>
                  <a:pt x="562" y="1188"/>
                </a:lnTo>
                <a:lnTo>
                  <a:pt x="566" y="1170"/>
                </a:lnTo>
                <a:lnTo>
                  <a:pt x="571" y="1151"/>
                </a:lnTo>
                <a:lnTo>
                  <a:pt x="577" y="1113"/>
                </a:lnTo>
                <a:lnTo>
                  <a:pt x="581" y="1073"/>
                </a:lnTo>
                <a:lnTo>
                  <a:pt x="583" y="1034"/>
                </a:lnTo>
                <a:lnTo>
                  <a:pt x="583" y="994"/>
                </a:lnTo>
                <a:lnTo>
                  <a:pt x="583" y="954"/>
                </a:lnTo>
                <a:lnTo>
                  <a:pt x="582" y="915"/>
                </a:lnTo>
                <a:lnTo>
                  <a:pt x="582" y="876"/>
                </a:lnTo>
                <a:lnTo>
                  <a:pt x="582" y="847"/>
                </a:lnTo>
                <a:lnTo>
                  <a:pt x="582" y="819"/>
                </a:lnTo>
                <a:lnTo>
                  <a:pt x="582" y="791"/>
                </a:lnTo>
                <a:lnTo>
                  <a:pt x="582" y="762"/>
                </a:lnTo>
                <a:lnTo>
                  <a:pt x="582" y="734"/>
                </a:lnTo>
                <a:lnTo>
                  <a:pt x="582" y="706"/>
                </a:lnTo>
                <a:lnTo>
                  <a:pt x="582" y="678"/>
                </a:lnTo>
                <a:lnTo>
                  <a:pt x="582" y="629"/>
                </a:lnTo>
                <a:lnTo>
                  <a:pt x="582" y="581"/>
                </a:lnTo>
                <a:lnTo>
                  <a:pt x="582" y="533"/>
                </a:lnTo>
                <a:lnTo>
                  <a:pt x="582" y="484"/>
                </a:lnTo>
                <a:lnTo>
                  <a:pt x="581" y="436"/>
                </a:lnTo>
                <a:lnTo>
                  <a:pt x="579" y="387"/>
                </a:lnTo>
                <a:lnTo>
                  <a:pt x="576" y="339"/>
                </a:lnTo>
                <a:lnTo>
                  <a:pt x="575" y="320"/>
                </a:lnTo>
                <a:lnTo>
                  <a:pt x="573" y="300"/>
                </a:lnTo>
                <a:lnTo>
                  <a:pt x="571" y="280"/>
                </a:lnTo>
                <a:lnTo>
                  <a:pt x="568" y="260"/>
                </a:lnTo>
                <a:lnTo>
                  <a:pt x="566" y="240"/>
                </a:lnTo>
                <a:lnTo>
                  <a:pt x="564" y="221"/>
                </a:lnTo>
                <a:lnTo>
                  <a:pt x="561" y="201"/>
                </a:lnTo>
                <a:lnTo>
                  <a:pt x="557" y="172"/>
                </a:lnTo>
                <a:lnTo>
                  <a:pt x="553" y="144"/>
                </a:lnTo>
                <a:lnTo>
                  <a:pt x="549" y="115"/>
                </a:lnTo>
                <a:lnTo>
                  <a:pt x="545" y="87"/>
                </a:lnTo>
                <a:lnTo>
                  <a:pt x="541" y="58"/>
                </a:lnTo>
                <a:lnTo>
                  <a:pt x="537" y="30"/>
                </a:lnTo>
                <a:lnTo>
                  <a:pt x="533" y="1"/>
                </a:lnTo>
              </a:path>
            </a:pathLst>
          </a:custGeom>
          <a:noFill/>
          <a:ln w="2063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9" name="Rectangle 80"/>
          <p:cNvSpPr>
            <a:spLocks noChangeArrowheads="1"/>
          </p:cNvSpPr>
          <p:nvPr/>
        </p:nvSpPr>
        <p:spPr bwMode="auto">
          <a:xfrm>
            <a:off x="2533650" y="4827588"/>
            <a:ext cx="19494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cout = ab + bc + ac</a:t>
            </a:r>
            <a:endParaRPr lang="en-US"/>
          </a:p>
        </p:txBody>
      </p:sp>
      <p:sp>
        <p:nvSpPr>
          <p:cNvPr id="80" name="Rectangle 81"/>
          <p:cNvSpPr>
            <a:spLocks noChangeArrowheads="1"/>
          </p:cNvSpPr>
          <p:nvPr/>
        </p:nvSpPr>
        <p:spPr bwMode="auto">
          <a:xfrm>
            <a:off x="6142038" y="2584450"/>
            <a:ext cx="2095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1</a:t>
            </a:r>
            <a:endParaRPr lang="en-US"/>
          </a:p>
        </p:txBody>
      </p:sp>
      <p:sp>
        <p:nvSpPr>
          <p:cNvPr id="81" name="Rectangle 82"/>
          <p:cNvSpPr>
            <a:spLocks noChangeArrowheads="1"/>
          </p:cNvSpPr>
          <p:nvPr/>
        </p:nvSpPr>
        <p:spPr bwMode="auto">
          <a:xfrm>
            <a:off x="6451600" y="2584450"/>
            <a:ext cx="2095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1</a:t>
            </a:r>
            <a:endParaRPr lang="en-US"/>
          </a:p>
        </p:txBody>
      </p:sp>
      <p:sp>
        <p:nvSpPr>
          <p:cNvPr id="82" name="Rectangle 83"/>
          <p:cNvSpPr>
            <a:spLocks noChangeArrowheads="1"/>
          </p:cNvSpPr>
          <p:nvPr/>
        </p:nvSpPr>
        <p:spPr bwMode="auto">
          <a:xfrm>
            <a:off x="6142038" y="2894013"/>
            <a:ext cx="2095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0</a:t>
            </a:r>
            <a:endParaRPr lang="en-US"/>
          </a:p>
        </p:txBody>
      </p:sp>
      <p:sp>
        <p:nvSpPr>
          <p:cNvPr id="83" name="Rectangle 84"/>
          <p:cNvSpPr>
            <a:spLocks noChangeArrowheads="1"/>
          </p:cNvSpPr>
          <p:nvPr/>
        </p:nvSpPr>
        <p:spPr bwMode="auto">
          <a:xfrm>
            <a:off x="6451600" y="2894013"/>
            <a:ext cx="2095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0</a:t>
            </a:r>
            <a:endParaRPr lang="en-US"/>
          </a:p>
        </p:txBody>
      </p:sp>
      <p:sp>
        <p:nvSpPr>
          <p:cNvPr id="84" name="Freeform 85"/>
          <p:cNvSpPr>
            <a:spLocks/>
          </p:cNvSpPr>
          <p:nvPr/>
        </p:nvSpPr>
        <p:spPr bwMode="auto">
          <a:xfrm>
            <a:off x="6138863" y="2573338"/>
            <a:ext cx="477837" cy="233362"/>
          </a:xfrm>
          <a:custGeom>
            <a:avLst/>
            <a:gdLst/>
            <a:ahLst/>
            <a:cxnLst>
              <a:cxn ang="0">
                <a:pos x="633" y="28"/>
              </a:cxn>
              <a:cxn ang="0">
                <a:pos x="545" y="13"/>
              </a:cxn>
              <a:cxn ang="0">
                <a:pos x="456" y="9"/>
              </a:cxn>
              <a:cxn ang="0">
                <a:pos x="366" y="18"/>
              </a:cxn>
              <a:cxn ang="0">
                <a:pos x="256" y="44"/>
              </a:cxn>
              <a:cxn ang="0">
                <a:pos x="152" y="89"/>
              </a:cxn>
              <a:cxn ang="0">
                <a:pos x="67" y="161"/>
              </a:cxn>
              <a:cxn ang="0">
                <a:pos x="18" y="245"/>
              </a:cxn>
              <a:cxn ang="0">
                <a:pos x="0" y="326"/>
              </a:cxn>
              <a:cxn ang="0">
                <a:pos x="8" y="408"/>
              </a:cxn>
              <a:cxn ang="0">
                <a:pos x="44" y="481"/>
              </a:cxn>
              <a:cxn ang="0">
                <a:pos x="90" y="520"/>
              </a:cxn>
              <a:cxn ang="0">
                <a:pos x="148" y="543"/>
              </a:cxn>
              <a:cxn ang="0">
                <a:pos x="210" y="558"/>
              </a:cxn>
              <a:cxn ang="0">
                <a:pos x="276" y="570"/>
              </a:cxn>
              <a:cxn ang="0">
                <a:pos x="347" y="574"/>
              </a:cxn>
              <a:cxn ang="0">
                <a:pos x="418" y="573"/>
              </a:cxn>
              <a:cxn ang="0">
                <a:pos x="490" y="571"/>
              </a:cxn>
              <a:cxn ang="0">
                <a:pos x="585" y="573"/>
              </a:cxn>
              <a:cxn ang="0">
                <a:pos x="680" y="573"/>
              </a:cxn>
              <a:cxn ang="0">
                <a:pos x="776" y="571"/>
              </a:cxn>
              <a:cxn ang="0">
                <a:pos x="846" y="569"/>
              </a:cxn>
              <a:cxn ang="0">
                <a:pos x="892" y="567"/>
              </a:cxn>
              <a:cxn ang="0">
                <a:pos x="938" y="564"/>
              </a:cxn>
              <a:cxn ang="0">
                <a:pos x="982" y="556"/>
              </a:cxn>
              <a:cxn ang="0">
                <a:pos x="1022" y="544"/>
              </a:cxn>
              <a:cxn ang="0">
                <a:pos x="1061" y="529"/>
              </a:cxn>
              <a:cxn ang="0">
                <a:pos x="1096" y="509"/>
              </a:cxn>
              <a:cxn ang="0">
                <a:pos x="1125" y="481"/>
              </a:cxn>
              <a:cxn ang="0">
                <a:pos x="1147" y="446"/>
              </a:cxn>
              <a:cxn ang="0">
                <a:pos x="1163" y="407"/>
              </a:cxn>
              <a:cxn ang="0">
                <a:pos x="1172" y="367"/>
              </a:cxn>
              <a:cxn ang="0">
                <a:pos x="1175" y="324"/>
              </a:cxn>
              <a:cxn ang="0">
                <a:pos x="1170" y="280"/>
              </a:cxn>
              <a:cxn ang="0">
                <a:pos x="1158" y="238"/>
              </a:cxn>
              <a:cxn ang="0">
                <a:pos x="1139" y="198"/>
              </a:cxn>
              <a:cxn ang="0">
                <a:pos x="1111" y="163"/>
              </a:cxn>
              <a:cxn ang="0">
                <a:pos x="1078" y="132"/>
              </a:cxn>
              <a:cxn ang="0">
                <a:pos x="1042" y="105"/>
              </a:cxn>
              <a:cxn ang="0">
                <a:pos x="1000" y="82"/>
              </a:cxn>
              <a:cxn ang="0">
                <a:pos x="955" y="65"/>
              </a:cxn>
              <a:cxn ang="0">
                <a:pos x="908" y="50"/>
              </a:cxn>
              <a:cxn ang="0">
                <a:pos x="849" y="33"/>
              </a:cxn>
              <a:cxn ang="0">
                <a:pos x="776" y="17"/>
              </a:cxn>
              <a:cxn ang="0">
                <a:pos x="702" y="6"/>
              </a:cxn>
              <a:cxn ang="0">
                <a:pos x="628" y="0"/>
              </a:cxn>
            </a:cxnLst>
            <a:rect l="0" t="0" r="r" b="b"/>
            <a:pathLst>
              <a:path w="1175" h="574">
                <a:moveTo>
                  <a:pt x="677" y="40"/>
                </a:moveTo>
                <a:lnTo>
                  <a:pt x="633" y="28"/>
                </a:lnTo>
                <a:lnTo>
                  <a:pt x="589" y="19"/>
                </a:lnTo>
                <a:lnTo>
                  <a:pt x="545" y="13"/>
                </a:lnTo>
                <a:lnTo>
                  <a:pt x="501" y="9"/>
                </a:lnTo>
                <a:lnTo>
                  <a:pt x="456" y="9"/>
                </a:lnTo>
                <a:lnTo>
                  <a:pt x="411" y="12"/>
                </a:lnTo>
                <a:lnTo>
                  <a:pt x="366" y="18"/>
                </a:lnTo>
                <a:lnTo>
                  <a:pt x="311" y="29"/>
                </a:lnTo>
                <a:lnTo>
                  <a:pt x="256" y="44"/>
                </a:lnTo>
                <a:lnTo>
                  <a:pt x="203" y="64"/>
                </a:lnTo>
                <a:lnTo>
                  <a:pt x="152" y="89"/>
                </a:lnTo>
                <a:lnTo>
                  <a:pt x="106" y="121"/>
                </a:lnTo>
                <a:lnTo>
                  <a:pt x="67" y="161"/>
                </a:lnTo>
                <a:lnTo>
                  <a:pt x="35" y="208"/>
                </a:lnTo>
                <a:lnTo>
                  <a:pt x="18" y="245"/>
                </a:lnTo>
                <a:lnTo>
                  <a:pt x="6" y="285"/>
                </a:lnTo>
                <a:lnTo>
                  <a:pt x="0" y="326"/>
                </a:lnTo>
                <a:lnTo>
                  <a:pt x="1" y="367"/>
                </a:lnTo>
                <a:lnTo>
                  <a:pt x="8" y="408"/>
                </a:lnTo>
                <a:lnTo>
                  <a:pt x="22" y="446"/>
                </a:lnTo>
                <a:lnTo>
                  <a:pt x="44" y="481"/>
                </a:lnTo>
                <a:lnTo>
                  <a:pt x="65" y="503"/>
                </a:lnTo>
                <a:lnTo>
                  <a:pt x="90" y="520"/>
                </a:lnTo>
                <a:lnTo>
                  <a:pt x="118" y="533"/>
                </a:lnTo>
                <a:lnTo>
                  <a:pt x="148" y="543"/>
                </a:lnTo>
                <a:lnTo>
                  <a:pt x="179" y="551"/>
                </a:lnTo>
                <a:lnTo>
                  <a:pt x="210" y="558"/>
                </a:lnTo>
                <a:lnTo>
                  <a:pt x="241" y="564"/>
                </a:lnTo>
                <a:lnTo>
                  <a:pt x="276" y="570"/>
                </a:lnTo>
                <a:lnTo>
                  <a:pt x="311" y="573"/>
                </a:lnTo>
                <a:lnTo>
                  <a:pt x="347" y="574"/>
                </a:lnTo>
                <a:lnTo>
                  <a:pt x="382" y="573"/>
                </a:lnTo>
                <a:lnTo>
                  <a:pt x="418" y="573"/>
                </a:lnTo>
                <a:lnTo>
                  <a:pt x="454" y="572"/>
                </a:lnTo>
                <a:lnTo>
                  <a:pt x="490" y="571"/>
                </a:lnTo>
                <a:lnTo>
                  <a:pt x="537" y="572"/>
                </a:lnTo>
                <a:lnTo>
                  <a:pt x="585" y="573"/>
                </a:lnTo>
                <a:lnTo>
                  <a:pt x="633" y="573"/>
                </a:lnTo>
                <a:lnTo>
                  <a:pt x="680" y="573"/>
                </a:lnTo>
                <a:lnTo>
                  <a:pt x="728" y="573"/>
                </a:lnTo>
                <a:lnTo>
                  <a:pt x="776" y="571"/>
                </a:lnTo>
                <a:lnTo>
                  <a:pt x="823" y="570"/>
                </a:lnTo>
                <a:lnTo>
                  <a:pt x="846" y="569"/>
                </a:lnTo>
                <a:lnTo>
                  <a:pt x="869" y="568"/>
                </a:lnTo>
                <a:lnTo>
                  <a:pt x="892" y="567"/>
                </a:lnTo>
                <a:lnTo>
                  <a:pt x="915" y="566"/>
                </a:lnTo>
                <a:lnTo>
                  <a:pt x="938" y="564"/>
                </a:lnTo>
                <a:lnTo>
                  <a:pt x="960" y="560"/>
                </a:lnTo>
                <a:lnTo>
                  <a:pt x="982" y="556"/>
                </a:lnTo>
                <a:lnTo>
                  <a:pt x="1002" y="550"/>
                </a:lnTo>
                <a:lnTo>
                  <a:pt x="1022" y="544"/>
                </a:lnTo>
                <a:lnTo>
                  <a:pt x="1042" y="537"/>
                </a:lnTo>
                <a:lnTo>
                  <a:pt x="1061" y="529"/>
                </a:lnTo>
                <a:lnTo>
                  <a:pt x="1079" y="520"/>
                </a:lnTo>
                <a:lnTo>
                  <a:pt x="1096" y="509"/>
                </a:lnTo>
                <a:lnTo>
                  <a:pt x="1112" y="496"/>
                </a:lnTo>
                <a:lnTo>
                  <a:pt x="1125" y="481"/>
                </a:lnTo>
                <a:lnTo>
                  <a:pt x="1137" y="464"/>
                </a:lnTo>
                <a:lnTo>
                  <a:pt x="1147" y="446"/>
                </a:lnTo>
                <a:lnTo>
                  <a:pt x="1156" y="427"/>
                </a:lnTo>
                <a:lnTo>
                  <a:pt x="1163" y="407"/>
                </a:lnTo>
                <a:lnTo>
                  <a:pt x="1168" y="387"/>
                </a:lnTo>
                <a:lnTo>
                  <a:pt x="1172" y="367"/>
                </a:lnTo>
                <a:lnTo>
                  <a:pt x="1174" y="346"/>
                </a:lnTo>
                <a:lnTo>
                  <a:pt x="1175" y="324"/>
                </a:lnTo>
                <a:lnTo>
                  <a:pt x="1173" y="302"/>
                </a:lnTo>
                <a:lnTo>
                  <a:pt x="1170" y="280"/>
                </a:lnTo>
                <a:lnTo>
                  <a:pt x="1165" y="258"/>
                </a:lnTo>
                <a:lnTo>
                  <a:pt x="1158" y="238"/>
                </a:lnTo>
                <a:lnTo>
                  <a:pt x="1150" y="218"/>
                </a:lnTo>
                <a:lnTo>
                  <a:pt x="1139" y="198"/>
                </a:lnTo>
                <a:lnTo>
                  <a:pt x="1126" y="180"/>
                </a:lnTo>
                <a:lnTo>
                  <a:pt x="1111" y="163"/>
                </a:lnTo>
                <a:lnTo>
                  <a:pt x="1095" y="147"/>
                </a:lnTo>
                <a:lnTo>
                  <a:pt x="1078" y="132"/>
                </a:lnTo>
                <a:lnTo>
                  <a:pt x="1060" y="118"/>
                </a:lnTo>
                <a:lnTo>
                  <a:pt x="1042" y="105"/>
                </a:lnTo>
                <a:lnTo>
                  <a:pt x="1021" y="93"/>
                </a:lnTo>
                <a:lnTo>
                  <a:pt x="1000" y="82"/>
                </a:lnTo>
                <a:lnTo>
                  <a:pt x="977" y="73"/>
                </a:lnTo>
                <a:lnTo>
                  <a:pt x="955" y="65"/>
                </a:lnTo>
                <a:lnTo>
                  <a:pt x="932" y="57"/>
                </a:lnTo>
                <a:lnTo>
                  <a:pt x="908" y="50"/>
                </a:lnTo>
                <a:lnTo>
                  <a:pt x="885" y="43"/>
                </a:lnTo>
                <a:lnTo>
                  <a:pt x="849" y="33"/>
                </a:lnTo>
                <a:lnTo>
                  <a:pt x="813" y="25"/>
                </a:lnTo>
                <a:lnTo>
                  <a:pt x="776" y="17"/>
                </a:lnTo>
                <a:lnTo>
                  <a:pt x="739" y="11"/>
                </a:lnTo>
                <a:lnTo>
                  <a:pt x="702" y="6"/>
                </a:lnTo>
                <a:lnTo>
                  <a:pt x="665" y="3"/>
                </a:lnTo>
                <a:lnTo>
                  <a:pt x="628" y="0"/>
                </a:lnTo>
              </a:path>
            </a:pathLst>
          </a:custGeom>
          <a:noFill/>
          <a:ln w="2063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5" name="Rectangle 86"/>
          <p:cNvSpPr>
            <a:spLocks noChangeArrowheads="1"/>
          </p:cNvSpPr>
          <p:nvPr/>
        </p:nvSpPr>
        <p:spPr bwMode="auto">
          <a:xfrm>
            <a:off x="6245225" y="4235450"/>
            <a:ext cx="2095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0</a:t>
            </a:r>
            <a:endParaRPr lang="en-US"/>
          </a:p>
        </p:txBody>
      </p:sp>
      <p:sp>
        <p:nvSpPr>
          <p:cNvPr id="86" name="Rectangle 87"/>
          <p:cNvSpPr>
            <a:spLocks noChangeArrowheads="1"/>
          </p:cNvSpPr>
          <p:nvPr/>
        </p:nvSpPr>
        <p:spPr bwMode="auto">
          <a:xfrm>
            <a:off x="6554788" y="4235450"/>
            <a:ext cx="2095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0</a:t>
            </a:r>
            <a:endParaRPr lang="en-US"/>
          </a:p>
        </p:txBody>
      </p:sp>
      <p:sp>
        <p:nvSpPr>
          <p:cNvPr id="87" name="Rectangle 88"/>
          <p:cNvSpPr>
            <a:spLocks noChangeArrowheads="1"/>
          </p:cNvSpPr>
          <p:nvPr/>
        </p:nvSpPr>
        <p:spPr bwMode="auto">
          <a:xfrm>
            <a:off x="6864350" y="4235450"/>
            <a:ext cx="2095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1</a:t>
            </a:r>
            <a:endParaRPr lang="en-US"/>
          </a:p>
        </p:txBody>
      </p:sp>
      <p:sp>
        <p:nvSpPr>
          <p:cNvPr id="88" name="Rectangle 89"/>
          <p:cNvSpPr>
            <a:spLocks noChangeArrowheads="1"/>
          </p:cNvSpPr>
          <p:nvPr/>
        </p:nvSpPr>
        <p:spPr bwMode="auto">
          <a:xfrm>
            <a:off x="7173913" y="4235450"/>
            <a:ext cx="2095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1</a:t>
            </a:r>
            <a:endParaRPr lang="en-US"/>
          </a:p>
        </p:txBody>
      </p:sp>
      <p:sp>
        <p:nvSpPr>
          <p:cNvPr id="89" name="Rectangle 90"/>
          <p:cNvSpPr>
            <a:spLocks noChangeArrowheads="1"/>
          </p:cNvSpPr>
          <p:nvPr/>
        </p:nvSpPr>
        <p:spPr bwMode="auto">
          <a:xfrm>
            <a:off x="6245225" y="4543425"/>
            <a:ext cx="2095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0</a:t>
            </a:r>
            <a:endParaRPr lang="en-US"/>
          </a:p>
        </p:txBody>
      </p:sp>
      <p:sp>
        <p:nvSpPr>
          <p:cNvPr id="90" name="Rectangle 91"/>
          <p:cNvSpPr>
            <a:spLocks noChangeArrowheads="1"/>
          </p:cNvSpPr>
          <p:nvPr/>
        </p:nvSpPr>
        <p:spPr bwMode="auto">
          <a:xfrm>
            <a:off x="6554788" y="4543425"/>
            <a:ext cx="2095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0</a:t>
            </a:r>
            <a:endParaRPr lang="en-US"/>
          </a:p>
        </p:txBody>
      </p:sp>
      <p:sp>
        <p:nvSpPr>
          <p:cNvPr id="91" name="Rectangle 92"/>
          <p:cNvSpPr>
            <a:spLocks noChangeArrowheads="1"/>
          </p:cNvSpPr>
          <p:nvPr/>
        </p:nvSpPr>
        <p:spPr bwMode="auto">
          <a:xfrm>
            <a:off x="6864350" y="4543425"/>
            <a:ext cx="2095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1</a:t>
            </a:r>
            <a:endParaRPr lang="en-US"/>
          </a:p>
        </p:txBody>
      </p:sp>
      <p:sp>
        <p:nvSpPr>
          <p:cNvPr id="92" name="Rectangle 93"/>
          <p:cNvSpPr>
            <a:spLocks noChangeArrowheads="1"/>
          </p:cNvSpPr>
          <p:nvPr/>
        </p:nvSpPr>
        <p:spPr bwMode="auto">
          <a:xfrm>
            <a:off x="7173913" y="4543425"/>
            <a:ext cx="2095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1</a:t>
            </a:r>
            <a:endParaRPr lang="en-US"/>
          </a:p>
        </p:txBody>
      </p:sp>
      <p:sp>
        <p:nvSpPr>
          <p:cNvPr id="93" name="Freeform 94"/>
          <p:cNvSpPr>
            <a:spLocks/>
          </p:cNvSpPr>
          <p:nvPr/>
        </p:nvSpPr>
        <p:spPr bwMode="auto">
          <a:xfrm>
            <a:off x="6792913" y="4210050"/>
            <a:ext cx="557212" cy="552450"/>
          </a:xfrm>
          <a:custGeom>
            <a:avLst/>
            <a:gdLst/>
            <a:ahLst/>
            <a:cxnLst>
              <a:cxn ang="0">
                <a:pos x="643" y="16"/>
              </a:cxn>
              <a:cxn ang="0">
                <a:pos x="577" y="16"/>
              </a:cxn>
              <a:cxn ang="0">
                <a:pos x="511" y="20"/>
              </a:cxn>
              <a:cxn ang="0">
                <a:pos x="445" y="28"/>
              </a:cxn>
              <a:cxn ang="0">
                <a:pos x="381" y="38"/>
              </a:cxn>
              <a:cxn ang="0">
                <a:pos x="318" y="51"/>
              </a:cxn>
              <a:cxn ang="0">
                <a:pos x="257" y="71"/>
              </a:cxn>
              <a:cxn ang="0">
                <a:pos x="202" y="100"/>
              </a:cxn>
              <a:cxn ang="0">
                <a:pos x="154" y="134"/>
              </a:cxn>
              <a:cxn ang="0">
                <a:pos x="110" y="175"/>
              </a:cxn>
              <a:cxn ang="0">
                <a:pos x="74" y="222"/>
              </a:cxn>
              <a:cxn ang="0">
                <a:pos x="23" y="334"/>
              </a:cxn>
              <a:cxn ang="0">
                <a:pos x="3" y="456"/>
              </a:cxn>
              <a:cxn ang="0">
                <a:pos x="1" y="580"/>
              </a:cxn>
              <a:cxn ang="0">
                <a:pos x="6" y="672"/>
              </a:cxn>
              <a:cxn ang="0">
                <a:pos x="13" y="736"/>
              </a:cxn>
              <a:cxn ang="0">
                <a:pos x="23" y="800"/>
              </a:cxn>
              <a:cxn ang="0">
                <a:pos x="36" y="863"/>
              </a:cxn>
              <a:cxn ang="0">
                <a:pos x="61" y="954"/>
              </a:cxn>
              <a:cxn ang="0">
                <a:pos x="94" y="1043"/>
              </a:cxn>
              <a:cxn ang="0">
                <a:pos x="140" y="1125"/>
              </a:cxn>
              <a:cxn ang="0">
                <a:pos x="192" y="1184"/>
              </a:cxn>
              <a:cxn ang="0">
                <a:pos x="242" y="1227"/>
              </a:cxn>
              <a:cxn ang="0">
                <a:pos x="297" y="1263"/>
              </a:cxn>
              <a:cxn ang="0">
                <a:pos x="356" y="1293"/>
              </a:cxn>
              <a:cxn ang="0">
                <a:pos x="448" y="1325"/>
              </a:cxn>
              <a:cxn ang="0">
                <a:pos x="543" y="1343"/>
              </a:cxn>
              <a:cxn ang="0">
                <a:pos x="639" y="1352"/>
              </a:cxn>
              <a:cxn ang="0">
                <a:pos x="735" y="1358"/>
              </a:cxn>
              <a:cxn ang="0">
                <a:pos x="829" y="1361"/>
              </a:cxn>
              <a:cxn ang="0">
                <a:pos x="923" y="1360"/>
              </a:cxn>
              <a:cxn ang="0">
                <a:pos x="1017" y="1352"/>
              </a:cxn>
              <a:cxn ang="0">
                <a:pos x="1102" y="1343"/>
              </a:cxn>
              <a:cxn ang="0">
                <a:pos x="1187" y="1329"/>
              </a:cxn>
              <a:cxn ang="0">
                <a:pos x="1262" y="1297"/>
              </a:cxn>
              <a:cxn ang="0">
                <a:pos x="1309" y="1250"/>
              </a:cxn>
              <a:cxn ang="0">
                <a:pos x="1334" y="1202"/>
              </a:cxn>
              <a:cxn ang="0">
                <a:pos x="1350" y="1149"/>
              </a:cxn>
              <a:cxn ang="0">
                <a:pos x="1361" y="1095"/>
              </a:cxn>
              <a:cxn ang="0">
                <a:pos x="1371" y="998"/>
              </a:cxn>
              <a:cxn ang="0">
                <a:pos x="1368" y="897"/>
              </a:cxn>
              <a:cxn ang="0">
                <a:pos x="1360" y="797"/>
              </a:cxn>
              <a:cxn ang="0">
                <a:pos x="1354" y="717"/>
              </a:cxn>
              <a:cxn ang="0">
                <a:pos x="1351" y="652"/>
              </a:cxn>
              <a:cxn ang="0">
                <a:pos x="1347" y="588"/>
              </a:cxn>
              <a:cxn ang="0">
                <a:pos x="1340" y="524"/>
              </a:cxn>
              <a:cxn ang="0">
                <a:pos x="1331" y="433"/>
              </a:cxn>
              <a:cxn ang="0">
                <a:pos x="1318" y="343"/>
              </a:cxn>
              <a:cxn ang="0">
                <a:pos x="1292" y="257"/>
              </a:cxn>
              <a:cxn ang="0">
                <a:pos x="1257" y="193"/>
              </a:cxn>
              <a:cxn ang="0">
                <a:pos x="1222" y="148"/>
              </a:cxn>
              <a:cxn ang="0">
                <a:pos x="1181" y="108"/>
              </a:cxn>
              <a:cxn ang="0">
                <a:pos x="1136" y="74"/>
              </a:cxn>
              <a:cxn ang="0">
                <a:pos x="999" y="20"/>
              </a:cxn>
              <a:cxn ang="0">
                <a:pos x="836" y="0"/>
              </a:cxn>
              <a:cxn ang="0">
                <a:pos x="678" y="6"/>
              </a:cxn>
            </a:cxnLst>
            <a:rect l="0" t="0" r="r" b="b"/>
            <a:pathLst>
              <a:path w="1371" h="1361">
                <a:moveTo>
                  <a:pt x="677" y="18"/>
                </a:moveTo>
                <a:lnTo>
                  <a:pt x="643" y="16"/>
                </a:lnTo>
                <a:lnTo>
                  <a:pt x="610" y="16"/>
                </a:lnTo>
                <a:lnTo>
                  <a:pt x="577" y="16"/>
                </a:lnTo>
                <a:lnTo>
                  <a:pt x="544" y="18"/>
                </a:lnTo>
                <a:lnTo>
                  <a:pt x="511" y="20"/>
                </a:lnTo>
                <a:lnTo>
                  <a:pt x="477" y="24"/>
                </a:lnTo>
                <a:lnTo>
                  <a:pt x="445" y="28"/>
                </a:lnTo>
                <a:lnTo>
                  <a:pt x="413" y="33"/>
                </a:lnTo>
                <a:lnTo>
                  <a:pt x="381" y="38"/>
                </a:lnTo>
                <a:lnTo>
                  <a:pt x="349" y="44"/>
                </a:lnTo>
                <a:lnTo>
                  <a:pt x="318" y="51"/>
                </a:lnTo>
                <a:lnTo>
                  <a:pt x="287" y="60"/>
                </a:lnTo>
                <a:lnTo>
                  <a:pt x="257" y="71"/>
                </a:lnTo>
                <a:lnTo>
                  <a:pt x="228" y="85"/>
                </a:lnTo>
                <a:lnTo>
                  <a:pt x="202" y="100"/>
                </a:lnTo>
                <a:lnTo>
                  <a:pt x="178" y="116"/>
                </a:lnTo>
                <a:lnTo>
                  <a:pt x="154" y="134"/>
                </a:lnTo>
                <a:lnTo>
                  <a:pt x="131" y="154"/>
                </a:lnTo>
                <a:lnTo>
                  <a:pt x="110" y="175"/>
                </a:lnTo>
                <a:lnTo>
                  <a:pt x="91" y="198"/>
                </a:lnTo>
                <a:lnTo>
                  <a:pt x="74" y="222"/>
                </a:lnTo>
                <a:lnTo>
                  <a:pt x="44" y="276"/>
                </a:lnTo>
                <a:lnTo>
                  <a:pt x="23" y="334"/>
                </a:lnTo>
                <a:lnTo>
                  <a:pt x="10" y="394"/>
                </a:lnTo>
                <a:lnTo>
                  <a:pt x="3" y="456"/>
                </a:lnTo>
                <a:lnTo>
                  <a:pt x="0" y="518"/>
                </a:lnTo>
                <a:lnTo>
                  <a:pt x="1" y="580"/>
                </a:lnTo>
                <a:lnTo>
                  <a:pt x="4" y="640"/>
                </a:lnTo>
                <a:lnTo>
                  <a:pt x="6" y="672"/>
                </a:lnTo>
                <a:lnTo>
                  <a:pt x="9" y="704"/>
                </a:lnTo>
                <a:lnTo>
                  <a:pt x="13" y="736"/>
                </a:lnTo>
                <a:lnTo>
                  <a:pt x="17" y="768"/>
                </a:lnTo>
                <a:lnTo>
                  <a:pt x="23" y="800"/>
                </a:lnTo>
                <a:lnTo>
                  <a:pt x="29" y="832"/>
                </a:lnTo>
                <a:lnTo>
                  <a:pt x="36" y="863"/>
                </a:lnTo>
                <a:lnTo>
                  <a:pt x="48" y="909"/>
                </a:lnTo>
                <a:lnTo>
                  <a:pt x="61" y="954"/>
                </a:lnTo>
                <a:lnTo>
                  <a:pt x="76" y="999"/>
                </a:lnTo>
                <a:lnTo>
                  <a:pt x="94" y="1043"/>
                </a:lnTo>
                <a:lnTo>
                  <a:pt x="115" y="1085"/>
                </a:lnTo>
                <a:lnTo>
                  <a:pt x="140" y="1125"/>
                </a:lnTo>
                <a:lnTo>
                  <a:pt x="169" y="1161"/>
                </a:lnTo>
                <a:lnTo>
                  <a:pt x="192" y="1184"/>
                </a:lnTo>
                <a:lnTo>
                  <a:pt x="216" y="1206"/>
                </a:lnTo>
                <a:lnTo>
                  <a:pt x="242" y="1227"/>
                </a:lnTo>
                <a:lnTo>
                  <a:pt x="269" y="1245"/>
                </a:lnTo>
                <a:lnTo>
                  <a:pt x="297" y="1263"/>
                </a:lnTo>
                <a:lnTo>
                  <a:pt x="326" y="1279"/>
                </a:lnTo>
                <a:lnTo>
                  <a:pt x="356" y="1293"/>
                </a:lnTo>
                <a:lnTo>
                  <a:pt x="402" y="1311"/>
                </a:lnTo>
                <a:lnTo>
                  <a:pt x="448" y="1325"/>
                </a:lnTo>
                <a:lnTo>
                  <a:pt x="495" y="1336"/>
                </a:lnTo>
                <a:lnTo>
                  <a:pt x="543" y="1343"/>
                </a:lnTo>
                <a:lnTo>
                  <a:pt x="591" y="1348"/>
                </a:lnTo>
                <a:lnTo>
                  <a:pt x="639" y="1352"/>
                </a:lnTo>
                <a:lnTo>
                  <a:pt x="688" y="1355"/>
                </a:lnTo>
                <a:lnTo>
                  <a:pt x="735" y="1358"/>
                </a:lnTo>
                <a:lnTo>
                  <a:pt x="782" y="1360"/>
                </a:lnTo>
                <a:lnTo>
                  <a:pt x="829" y="1361"/>
                </a:lnTo>
                <a:lnTo>
                  <a:pt x="876" y="1361"/>
                </a:lnTo>
                <a:lnTo>
                  <a:pt x="923" y="1360"/>
                </a:lnTo>
                <a:lnTo>
                  <a:pt x="970" y="1357"/>
                </a:lnTo>
                <a:lnTo>
                  <a:pt x="1017" y="1352"/>
                </a:lnTo>
                <a:lnTo>
                  <a:pt x="1059" y="1347"/>
                </a:lnTo>
                <a:lnTo>
                  <a:pt x="1102" y="1343"/>
                </a:lnTo>
                <a:lnTo>
                  <a:pt x="1145" y="1337"/>
                </a:lnTo>
                <a:lnTo>
                  <a:pt x="1187" y="1329"/>
                </a:lnTo>
                <a:lnTo>
                  <a:pt x="1226" y="1316"/>
                </a:lnTo>
                <a:lnTo>
                  <a:pt x="1262" y="1297"/>
                </a:lnTo>
                <a:lnTo>
                  <a:pt x="1293" y="1271"/>
                </a:lnTo>
                <a:lnTo>
                  <a:pt x="1309" y="1250"/>
                </a:lnTo>
                <a:lnTo>
                  <a:pt x="1323" y="1227"/>
                </a:lnTo>
                <a:lnTo>
                  <a:pt x="1334" y="1202"/>
                </a:lnTo>
                <a:lnTo>
                  <a:pt x="1343" y="1176"/>
                </a:lnTo>
                <a:lnTo>
                  <a:pt x="1350" y="1149"/>
                </a:lnTo>
                <a:lnTo>
                  <a:pt x="1356" y="1122"/>
                </a:lnTo>
                <a:lnTo>
                  <a:pt x="1361" y="1095"/>
                </a:lnTo>
                <a:lnTo>
                  <a:pt x="1368" y="1047"/>
                </a:lnTo>
                <a:lnTo>
                  <a:pt x="1371" y="998"/>
                </a:lnTo>
                <a:lnTo>
                  <a:pt x="1370" y="947"/>
                </a:lnTo>
                <a:lnTo>
                  <a:pt x="1368" y="897"/>
                </a:lnTo>
                <a:lnTo>
                  <a:pt x="1364" y="846"/>
                </a:lnTo>
                <a:lnTo>
                  <a:pt x="1360" y="797"/>
                </a:lnTo>
                <a:lnTo>
                  <a:pt x="1356" y="749"/>
                </a:lnTo>
                <a:lnTo>
                  <a:pt x="1354" y="717"/>
                </a:lnTo>
                <a:lnTo>
                  <a:pt x="1353" y="684"/>
                </a:lnTo>
                <a:lnTo>
                  <a:pt x="1351" y="652"/>
                </a:lnTo>
                <a:lnTo>
                  <a:pt x="1349" y="620"/>
                </a:lnTo>
                <a:lnTo>
                  <a:pt x="1347" y="588"/>
                </a:lnTo>
                <a:lnTo>
                  <a:pt x="1344" y="556"/>
                </a:lnTo>
                <a:lnTo>
                  <a:pt x="1340" y="524"/>
                </a:lnTo>
                <a:lnTo>
                  <a:pt x="1335" y="479"/>
                </a:lnTo>
                <a:lnTo>
                  <a:pt x="1331" y="433"/>
                </a:lnTo>
                <a:lnTo>
                  <a:pt x="1325" y="388"/>
                </a:lnTo>
                <a:lnTo>
                  <a:pt x="1318" y="343"/>
                </a:lnTo>
                <a:lnTo>
                  <a:pt x="1307" y="299"/>
                </a:lnTo>
                <a:lnTo>
                  <a:pt x="1292" y="257"/>
                </a:lnTo>
                <a:lnTo>
                  <a:pt x="1272" y="217"/>
                </a:lnTo>
                <a:lnTo>
                  <a:pt x="1257" y="193"/>
                </a:lnTo>
                <a:lnTo>
                  <a:pt x="1240" y="170"/>
                </a:lnTo>
                <a:lnTo>
                  <a:pt x="1222" y="148"/>
                </a:lnTo>
                <a:lnTo>
                  <a:pt x="1202" y="127"/>
                </a:lnTo>
                <a:lnTo>
                  <a:pt x="1181" y="108"/>
                </a:lnTo>
                <a:lnTo>
                  <a:pt x="1159" y="90"/>
                </a:lnTo>
                <a:lnTo>
                  <a:pt x="1136" y="74"/>
                </a:lnTo>
                <a:lnTo>
                  <a:pt x="1073" y="43"/>
                </a:lnTo>
                <a:lnTo>
                  <a:pt x="999" y="20"/>
                </a:lnTo>
                <a:lnTo>
                  <a:pt x="919" y="6"/>
                </a:lnTo>
                <a:lnTo>
                  <a:pt x="836" y="0"/>
                </a:lnTo>
                <a:lnTo>
                  <a:pt x="755" y="0"/>
                </a:lnTo>
                <a:lnTo>
                  <a:pt x="678" y="6"/>
                </a:lnTo>
                <a:lnTo>
                  <a:pt x="610" y="18"/>
                </a:lnTo>
              </a:path>
            </a:pathLst>
          </a:custGeom>
          <a:noFill/>
          <a:ln w="2063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4" name="Rectangle 95"/>
          <p:cNvSpPr>
            <a:spLocks noChangeArrowheads="1"/>
          </p:cNvSpPr>
          <p:nvPr/>
        </p:nvSpPr>
        <p:spPr bwMode="auto">
          <a:xfrm>
            <a:off x="6519863" y="4981575"/>
            <a:ext cx="5080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f = a</a:t>
            </a:r>
            <a:endParaRPr lang="en-US"/>
          </a:p>
        </p:txBody>
      </p:sp>
      <p:sp>
        <p:nvSpPr>
          <p:cNvPr id="95" name="Text Box 5"/>
          <p:cNvSpPr txBox="1">
            <a:spLocks noChangeArrowheads="1"/>
          </p:cNvSpPr>
          <p:nvPr/>
        </p:nvSpPr>
        <p:spPr bwMode="auto">
          <a:xfrm>
            <a:off x="762000" y="5562600"/>
            <a:ext cx="60975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1. Circle the largest groups possible.</a:t>
            </a:r>
          </a:p>
          <a:p>
            <a:r>
              <a:rPr lang="en-US" sz="2400">
                <a:solidFill>
                  <a:schemeClr val="tx1"/>
                </a:solidFill>
              </a:rPr>
              <a:t>2. Group dimensions must be a power of 2. </a:t>
            </a:r>
          </a:p>
          <a:p>
            <a:r>
              <a:rPr lang="en-US" sz="2400">
                <a:solidFill>
                  <a:schemeClr val="tx1"/>
                </a:solidFill>
              </a:rPr>
              <a:t>3. Remember what circling means!</a:t>
            </a:r>
          </a:p>
        </p:txBody>
      </p:sp>
      <p:sp>
        <p:nvSpPr>
          <p:cNvPr id="96" name="Rectangle 2"/>
          <p:cNvSpPr>
            <a:spLocks noGrp="1" noChangeArrowheads="1"/>
          </p:cNvSpPr>
          <p:nvPr>
            <p:ph type="title"/>
          </p:nvPr>
        </p:nvSpPr>
        <p:spPr>
          <a:xfrm>
            <a:off x="215899" y="1107342"/>
            <a:ext cx="5575301" cy="430887"/>
          </a:xfrm>
        </p:spPr>
        <p:txBody>
          <a:bodyPr/>
          <a:lstStyle/>
          <a:p>
            <a:pPr algn="ctr">
              <a:tabLst>
                <a:tab pos="1663700" algn="l"/>
              </a:tabLst>
            </a:pPr>
            <a:r>
              <a:rPr lang="en-US" dirty="0"/>
              <a:t>More </a:t>
            </a:r>
            <a:r>
              <a:rPr lang="en-US" dirty="0" err="1"/>
              <a:t>Karnaugh</a:t>
            </a:r>
            <a:r>
              <a:rPr lang="en-US" dirty="0"/>
              <a:t> Map Examples</a:t>
            </a:r>
          </a:p>
        </p:txBody>
      </p:sp>
      <p:sp>
        <p:nvSpPr>
          <p:cNvPr id="97" name="object 2"/>
          <p:cNvSpPr txBox="1"/>
          <p:nvPr/>
        </p:nvSpPr>
        <p:spPr>
          <a:xfrm>
            <a:off x="1374060" y="599518"/>
            <a:ext cx="454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Department of Computer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899" y="1107342"/>
            <a:ext cx="3898901" cy="430887"/>
          </a:xfrm>
        </p:spPr>
        <p:txBody>
          <a:bodyPr/>
          <a:lstStyle/>
          <a:p>
            <a:r>
              <a:rPr lang="en-US" dirty="0" smtClean="0"/>
              <a:t>Two variable k-map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2286000"/>
            <a:ext cx="1982942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 Box 46"/>
          <p:cNvSpPr txBox="1">
            <a:spLocks noChangeArrowheads="1"/>
          </p:cNvSpPr>
          <p:nvPr/>
        </p:nvSpPr>
        <p:spPr bwMode="auto">
          <a:xfrm>
            <a:off x="4495800" y="2667000"/>
            <a:ext cx="3539559" cy="584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cs typeface="Arial" charset="0"/>
              </a:rPr>
              <a:t>S= F (A,B) </a:t>
            </a:r>
            <a:r>
              <a:rPr lang="en-US" sz="3200" dirty="0">
                <a:solidFill>
                  <a:schemeClr val="tx2"/>
                </a:solidFill>
                <a:cs typeface="Arial" charset="0"/>
              </a:rPr>
              <a:t>= </a:t>
            </a:r>
            <a:r>
              <a:rPr lang="en-US" sz="3200" dirty="0" err="1" smtClean="0">
                <a:solidFill>
                  <a:schemeClr val="tx2"/>
                </a:solidFill>
                <a:cs typeface="Arial" charset="0"/>
              </a:rPr>
              <a:t>Σm</a:t>
            </a:r>
            <a:r>
              <a:rPr lang="en-US" sz="3200" dirty="0" smtClean="0">
                <a:solidFill>
                  <a:schemeClr val="tx2"/>
                </a:solidFill>
                <a:cs typeface="Arial" charset="0"/>
              </a:rPr>
              <a:t>(1,2) 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5" name="object 2"/>
          <p:cNvSpPr txBox="1"/>
          <p:nvPr/>
        </p:nvSpPr>
        <p:spPr>
          <a:xfrm>
            <a:off x="1374060" y="599518"/>
            <a:ext cx="454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Department of Computer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899" y="1107342"/>
            <a:ext cx="3898901" cy="430887"/>
          </a:xfrm>
        </p:spPr>
        <p:txBody>
          <a:bodyPr/>
          <a:lstStyle/>
          <a:p>
            <a:r>
              <a:rPr lang="en-US" dirty="0" smtClean="0"/>
              <a:t>Two variable k-map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2286000"/>
            <a:ext cx="1982942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86200" y="2209800"/>
            <a:ext cx="3505200" cy="3994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object 2"/>
          <p:cNvSpPr txBox="1"/>
          <p:nvPr/>
        </p:nvSpPr>
        <p:spPr>
          <a:xfrm>
            <a:off x="1374060" y="599518"/>
            <a:ext cx="454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Department of Computer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2590800"/>
            <a:ext cx="2057400" cy="2641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15899" y="1107342"/>
            <a:ext cx="3517901" cy="452119"/>
          </a:xfrm>
        </p:spPr>
        <p:txBody>
          <a:bodyPr/>
          <a:lstStyle/>
          <a:p>
            <a:r>
              <a:rPr lang="en-US" dirty="0" smtClean="0"/>
              <a:t>Two variable k-map</a:t>
            </a:r>
            <a:endParaRPr lang="en-US" dirty="0"/>
          </a:p>
        </p:txBody>
      </p:sp>
      <p:sp>
        <p:nvSpPr>
          <p:cNvPr id="4" name="Text Box 46"/>
          <p:cNvSpPr txBox="1">
            <a:spLocks noChangeArrowheads="1"/>
          </p:cNvSpPr>
          <p:nvPr/>
        </p:nvSpPr>
        <p:spPr bwMode="auto">
          <a:xfrm>
            <a:off x="4495800" y="2667000"/>
            <a:ext cx="3259034" cy="584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cs typeface="Arial" charset="0"/>
              </a:rPr>
              <a:t>C= F (A,B) </a:t>
            </a:r>
            <a:r>
              <a:rPr lang="en-US" sz="3200" dirty="0">
                <a:solidFill>
                  <a:schemeClr val="tx2"/>
                </a:solidFill>
                <a:cs typeface="Arial" charset="0"/>
              </a:rPr>
              <a:t>= </a:t>
            </a:r>
            <a:r>
              <a:rPr lang="en-US" sz="3200" dirty="0" err="1" smtClean="0">
                <a:solidFill>
                  <a:schemeClr val="tx2"/>
                </a:solidFill>
                <a:cs typeface="Arial" charset="0"/>
              </a:rPr>
              <a:t>Σm</a:t>
            </a:r>
            <a:r>
              <a:rPr lang="en-US" sz="3200" dirty="0" smtClean="0">
                <a:solidFill>
                  <a:schemeClr val="tx2"/>
                </a:solidFill>
                <a:cs typeface="Arial" charset="0"/>
              </a:rPr>
              <a:t>(3) 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5" name="object 2"/>
          <p:cNvSpPr txBox="1"/>
          <p:nvPr/>
        </p:nvSpPr>
        <p:spPr>
          <a:xfrm>
            <a:off x="1374060" y="599518"/>
            <a:ext cx="454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Department of Computer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2590800"/>
            <a:ext cx="2057400" cy="2641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399" y="2895600"/>
            <a:ext cx="1827919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15899" y="1107342"/>
            <a:ext cx="3517901" cy="452119"/>
          </a:xfrm>
        </p:spPr>
        <p:txBody>
          <a:bodyPr/>
          <a:lstStyle/>
          <a:p>
            <a:r>
              <a:rPr lang="en-US" dirty="0" smtClean="0"/>
              <a:t>Two variable k-map</a:t>
            </a:r>
            <a:endParaRPr lang="en-US" dirty="0"/>
          </a:p>
        </p:txBody>
      </p:sp>
      <p:sp>
        <p:nvSpPr>
          <p:cNvPr id="5" name="object 2"/>
          <p:cNvSpPr txBox="1"/>
          <p:nvPr/>
        </p:nvSpPr>
        <p:spPr>
          <a:xfrm>
            <a:off x="1374060" y="599518"/>
            <a:ext cx="454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Department of Computer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F:\DELD 2020-2021\lectures\Figures\half full adder subtractor\New Doc 2020-07-10_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01141"/>
            <a:ext cx="9144000" cy="5256859"/>
          </a:xfrm>
          <a:prstGeom prst="rect">
            <a:avLst/>
          </a:prstGeom>
          <a:noFill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5899" y="1107342"/>
            <a:ext cx="3670301" cy="452119"/>
          </a:xfrm>
        </p:spPr>
        <p:txBody>
          <a:bodyPr/>
          <a:lstStyle/>
          <a:p>
            <a:r>
              <a:rPr lang="en-US" dirty="0" smtClean="0"/>
              <a:t>Two variable k-map</a:t>
            </a:r>
            <a:endParaRPr lang="en-US" dirty="0"/>
          </a:p>
        </p:txBody>
      </p:sp>
      <p:sp>
        <p:nvSpPr>
          <p:cNvPr id="6" name="object 2"/>
          <p:cNvSpPr txBox="1"/>
          <p:nvPr/>
        </p:nvSpPr>
        <p:spPr>
          <a:xfrm>
            <a:off x="1374060" y="609600"/>
            <a:ext cx="454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Department of Computer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899" y="1107342"/>
            <a:ext cx="3594101" cy="861774"/>
          </a:xfrm>
        </p:spPr>
        <p:txBody>
          <a:bodyPr/>
          <a:lstStyle/>
          <a:p>
            <a:r>
              <a:rPr lang="en-US" dirty="0" smtClean="0"/>
              <a:t>Three variable </a:t>
            </a:r>
            <a:r>
              <a:rPr lang="en-US" dirty="0" err="1" smtClean="0"/>
              <a:t>kmap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3420" y="1754194"/>
            <a:ext cx="8237158" cy="4431983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76400"/>
            <a:ext cx="6858000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33400" y="6172200"/>
            <a:ext cx="3074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omic Sans MS" pitchFamily="66" charset="0"/>
              </a:rPr>
              <a:t>S= F(A,B, C</a:t>
            </a:r>
            <a:r>
              <a:rPr lang="en-US" baseline="-25000" dirty="0" smtClean="0">
                <a:solidFill>
                  <a:srgbClr val="000000"/>
                </a:solidFill>
                <a:latin typeface="Comic Sans MS" pitchFamily="66" charset="0"/>
              </a:rPr>
              <a:t>in</a:t>
            </a:r>
            <a:r>
              <a:rPr lang="en-US" dirty="0" smtClean="0">
                <a:solidFill>
                  <a:srgbClr val="000000"/>
                </a:solidFill>
                <a:latin typeface="Comic Sans MS" pitchFamily="66" charset="0"/>
              </a:rPr>
              <a:t>) = </a:t>
            </a:r>
            <a:r>
              <a:rPr lang="en-US" dirty="0" smtClean="0">
                <a:solidFill>
                  <a:srgbClr val="000000"/>
                </a:solidFill>
                <a:latin typeface="Comic Sans MS" pitchFamily="66" charset="0"/>
                <a:sym typeface="Symbol" pitchFamily="18" charset="2"/>
              </a:rPr>
              <a:t></a:t>
            </a:r>
            <a:r>
              <a:rPr lang="en-US" dirty="0" smtClean="0">
                <a:solidFill>
                  <a:srgbClr val="000000"/>
                </a:solidFill>
                <a:latin typeface="Comic Sans MS" pitchFamily="66" charset="0"/>
              </a:rPr>
              <a:t>m(1,2,4,7)</a:t>
            </a:r>
          </a:p>
          <a:p>
            <a:r>
              <a:rPr lang="en-US" dirty="0" smtClean="0">
                <a:solidFill>
                  <a:srgbClr val="000000"/>
                </a:solidFill>
                <a:latin typeface="Comic Sans MS" pitchFamily="66" charset="0"/>
              </a:rPr>
              <a:t>                             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38600" y="6211669"/>
            <a:ext cx="3159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omic Sans MS" pitchFamily="66" charset="0"/>
              </a:rPr>
              <a:t>C= F(A, B, C</a:t>
            </a:r>
            <a:r>
              <a:rPr lang="en-US" baseline="-25000" dirty="0" smtClean="0">
                <a:solidFill>
                  <a:srgbClr val="000000"/>
                </a:solidFill>
                <a:latin typeface="Comic Sans MS" pitchFamily="66" charset="0"/>
              </a:rPr>
              <a:t>in</a:t>
            </a:r>
            <a:r>
              <a:rPr lang="en-US" dirty="0" smtClean="0">
                <a:solidFill>
                  <a:srgbClr val="000000"/>
                </a:solidFill>
                <a:latin typeface="Comic Sans MS" pitchFamily="66" charset="0"/>
              </a:rPr>
              <a:t>) = </a:t>
            </a:r>
            <a:r>
              <a:rPr lang="en-US" dirty="0" smtClean="0">
                <a:solidFill>
                  <a:srgbClr val="000000"/>
                </a:solidFill>
                <a:latin typeface="Comic Sans MS" pitchFamily="66" charset="0"/>
                <a:sym typeface="Symbol" pitchFamily="18" charset="2"/>
              </a:rPr>
              <a:t></a:t>
            </a:r>
            <a:r>
              <a:rPr lang="en-US" dirty="0" smtClean="0">
                <a:solidFill>
                  <a:srgbClr val="000000"/>
                </a:solidFill>
                <a:latin typeface="Comic Sans MS" pitchFamily="66" charset="0"/>
              </a:rPr>
              <a:t>m(3,5,6,7)</a:t>
            </a:r>
          </a:p>
          <a:p>
            <a:r>
              <a:rPr lang="en-US" dirty="0" smtClean="0">
                <a:solidFill>
                  <a:srgbClr val="000000"/>
                </a:solidFill>
                <a:latin typeface="Comic Sans MS" pitchFamily="66" charset="0"/>
              </a:rPr>
              <a:t>                              </a:t>
            </a:r>
            <a:endParaRPr lang="en-US" dirty="0"/>
          </a:p>
        </p:txBody>
      </p:sp>
      <p:sp>
        <p:nvSpPr>
          <p:cNvPr id="7" name="object 2"/>
          <p:cNvSpPr txBox="1"/>
          <p:nvPr/>
        </p:nvSpPr>
        <p:spPr>
          <a:xfrm>
            <a:off x="1374060" y="599518"/>
            <a:ext cx="454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Department of Computer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Box 46"/>
          <p:cNvSpPr txBox="1">
            <a:spLocks noChangeArrowheads="1"/>
          </p:cNvSpPr>
          <p:nvPr/>
        </p:nvSpPr>
        <p:spPr bwMode="auto">
          <a:xfrm>
            <a:off x="1143000" y="2514600"/>
            <a:ext cx="6627520" cy="584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chemeClr val="tx2"/>
                </a:solidFill>
                <a:cs typeface="Arial" charset="0"/>
              </a:rPr>
              <a:t>F (A,B,C,D) </a:t>
            </a:r>
            <a:r>
              <a:rPr lang="en-US" sz="3200" dirty="0">
                <a:solidFill>
                  <a:schemeClr val="tx2"/>
                </a:solidFill>
                <a:cs typeface="Arial" charset="0"/>
              </a:rPr>
              <a:t>= </a:t>
            </a:r>
            <a:r>
              <a:rPr lang="en-US" sz="3200" dirty="0" err="1" smtClean="0">
                <a:solidFill>
                  <a:schemeClr val="tx2"/>
                </a:solidFill>
                <a:cs typeface="Arial" charset="0"/>
              </a:rPr>
              <a:t>Σm</a:t>
            </a:r>
            <a:r>
              <a:rPr lang="en-US" sz="3200" dirty="0" smtClean="0">
                <a:solidFill>
                  <a:schemeClr val="tx2"/>
                </a:solidFill>
                <a:cs typeface="Arial" charset="0"/>
              </a:rPr>
              <a:t>(0,1,2,3,5,7,8,9,11,14) 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5" name="object 2"/>
          <p:cNvSpPr txBox="1"/>
          <p:nvPr/>
        </p:nvSpPr>
        <p:spPr>
          <a:xfrm>
            <a:off x="1374060" y="599518"/>
            <a:ext cx="454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Department of Computer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amar\Documents\Bluetooth Folder\New Doc 2020-07-2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600200"/>
            <a:ext cx="9144000" cy="5257800"/>
          </a:xfrm>
          <a:prstGeom prst="rect">
            <a:avLst/>
          </a:prstGeom>
          <a:noFill/>
        </p:spPr>
      </p:pic>
      <p:sp>
        <p:nvSpPr>
          <p:cNvPr id="5" name="object 2"/>
          <p:cNvSpPr txBox="1"/>
          <p:nvPr/>
        </p:nvSpPr>
        <p:spPr>
          <a:xfrm>
            <a:off x="1374060" y="599518"/>
            <a:ext cx="454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Department of Computer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899" y="1107342"/>
            <a:ext cx="3441701" cy="861774"/>
          </a:xfrm>
        </p:spPr>
        <p:txBody>
          <a:bodyPr/>
          <a:lstStyle/>
          <a:p>
            <a:r>
              <a:rPr lang="en-US" dirty="0" smtClean="0"/>
              <a:t>Three variable </a:t>
            </a:r>
            <a:r>
              <a:rPr lang="en-US" dirty="0" err="1" smtClean="0"/>
              <a:t>kmap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76400"/>
            <a:ext cx="91440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object 2"/>
          <p:cNvSpPr txBox="1"/>
          <p:nvPr/>
        </p:nvSpPr>
        <p:spPr>
          <a:xfrm>
            <a:off x="1374060" y="599518"/>
            <a:ext cx="454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Department of Computer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74060" y="599518"/>
            <a:ext cx="454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Department of Computer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58011" y="6394244"/>
            <a:ext cx="2038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z="1800" dirty="0">
                <a:latin typeface="Arial"/>
                <a:cs typeface="Arial"/>
              </a:rPr>
              <a:pPr marL="38100">
                <a:lnSpc>
                  <a:spcPts val="2090"/>
                </a:lnSpc>
              </a:pPr>
              <a:t>2</a:t>
            </a:fld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8299" y="1999166"/>
            <a:ext cx="8463915" cy="37625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ts val="2865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1F60"/>
                </a:solidFill>
                <a:latin typeface="Times New Roman"/>
                <a:cs typeface="Times New Roman"/>
              </a:rPr>
              <a:t>Vision</a:t>
            </a:r>
            <a:endParaRPr sz="2400">
              <a:latin typeface="Times New Roman"/>
              <a:cs typeface="Times New Roman"/>
            </a:endParaRPr>
          </a:p>
          <a:p>
            <a:pPr marL="12700" marR="5080" algn="just">
              <a:lnSpc>
                <a:spcPts val="2850"/>
              </a:lnSpc>
              <a:spcBef>
                <a:spcPts val="105"/>
              </a:spcBef>
              <a:tabLst>
                <a:tab pos="1002030" algn="l"/>
                <a:tab pos="2615565" algn="l"/>
                <a:tab pos="4163060" algn="l"/>
                <a:tab pos="4664710" algn="l"/>
                <a:tab pos="5840730" algn="l"/>
                <a:tab pos="7672070" algn="l"/>
              </a:tabLst>
            </a:pPr>
            <a:r>
              <a:rPr sz="2400" spc="-5" dirty="0">
                <a:latin typeface="Times New Roman"/>
                <a:cs typeface="Times New Roman"/>
              </a:rPr>
              <a:t>Achieve academic excellence through education in computing, to  creat</a:t>
            </a:r>
            <a:r>
              <a:rPr sz="2400" dirty="0">
                <a:latin typeface="Times New Roman"/>
                <a:cs typeface="Times New Roman"/>
              </a:rPr>
              <a:t>e	</a:t>
            </a:r>
            <a:r>
              <a:rPr sz="2400" spc="-5" dirty="0">
                <a:latin typeface="Times New Roman"/>
                <a:cs typeface="Times New Roman"/>
              </a:rPr>
              <a:t>intellectua</a:t>
            </a:r>
            <a:r>
              <a:rPr sz="2400" dirty="0">
                <a:latin typeface="Times New Roman"/>
                <a:cs typeface="Times New Roman"/>
              </a:rPr>
              <a:t>l	</a:t>
            </a:r>
            <a:r>
              <a:rPr sz="2400" spc="-5" dirty="0">
                <a:latin typeface="Times New Roman"/>
                <a:cs typeface="Times New Roman"/>
              </a:rPr>
              <a:t>manpowe</a:t>
            </a:r>
            <a:r>
              <a:rPr sz="2400" dirty="0">
                <a:latin typeface="Times New Roman"/>
                <a:cs typeface="Times New Roman"/>
              </a:rPr>
              <a:t>r	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o	</a:t>
            </a:r>
            <a:r>
              <a:rPr sz="2400" spc="-5" dirty="0">
                <a:latin typeface="Times New Roman"/>
                <a:cs typeface="Times New Roman"/>
              </a:rPr>
              <a:t>explor</a:t>
            </a:r>
            <a:r>
              <a:rPr sz="2400" dirty="0">
                <a:latin typeface="Times New Roman"/>
                <a:cs typeface="Times New Roman"/>
              </a:rPr>
              <a:t>e	professional,	</a:t>
            </a:r>
            <a:r>
              <a:rPr sz="2400">
                <a:latin typeface="Times New Roman"/>
                <a:cs typeface="Times New Roman"/>
              </a:rPr>
              <a:t>higher  </a:t>
            </a:r>
            <a:r>
              <a:rPr sz="2400" spc="-5" smtClean="0">
                <a:latin typeface="Times New Roman"/>
                <a:cs typeface="Times New Roman"/>
              </a:rPr>
              <a:t>educational</a:t>
            </a:r>
            <a:r>
              <a:rPr lang="en-US" sz="2400" spc="-5" dirty="0" smtClean="0">
                <a:latin typeface="Times New Roman"/>
                <a:cs typeface="Times New Roman"/>
              </a:rPr>
              <a:t> </a:t>
            </a:r>
            <a:r>
              <a:rPr sz="2400" spc="-5" smtClean="0">
                <a:latin typeface="Times New Roman"/>
                <a:cs typeface="Times New Roman"/>
              </a:rPr>
              <a:t>and </a:t>
            </a:r>
            <a:r>
              <a:rPr sz="2400" spc="-5" dirty="0">
                <a:latin typeface="Times New Roman"/>
                <a:cs typeface="Times New Roman"/>
              </a:rPr>
              <a:t>social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opportunities.</a:t>
            </a:r>
            <a:endParaRPr sz="2400">
              <a:latin typeface="Times New Roman"/>
              <a:cs typeface="Times New Roman"/>
            </a:endParaRPr>
          </a:p>
          <a:p>
            <a:pPr algn="just">
              <a:lnSpc>
                <a:spcPct val="100000"/>
              </a:lnSpc>
            </a:pPr>
            <a:endParaRPr sz="2450">
              <a:latin typeface="Times New Roman"/>
              <a:cs typeface="Times New Roman"/>
            </a:endParaRPr>
          </a:p>
          <a:p>
            <a:pPr marL="12700" algn="just">
              <a:lnSpc>
                <a:spcPts val="2865"/>
              </a:lnSpc>
            </a:pPr>
            <a:r>
              <a:rPr sz="2400" b="1" spc="-5" dirty="0">
                <a:solidFill>
                  <a:srgbClr val="001F60"/>
                </a:solidFill>
                <a:latin typeface="Times New Roman"/>
                <a:cs typeface="Times New Roman"/>
              </a:rPr>
              <a:t>Mission</a:t>
            </a:r>
            <a:endParaRPr sz="2400">
              <a:latin typeface="Times New Roman"/>
              <a:cs typeface="Times New Roman"/>
            </a:endParaRPr>
          </a:p>
          <a:p>
            <a:pPr marL="88265" marR="31750" indent="-76200" algn="just">
              <a:lnSpc>
                <a:spcPts val="2850"/>
              </a:lnSpc>
              <a:spcBef>
                <a:spcPts val="105"/>
              </a:spcBef>
              <a:tabLst>
                <a:tab pos="4958715" algn="l"/>
              </a:tabLst>
            </a:pPr>
            <a:r>
              <a:rPr sz="2400" spc="-5" dirty="0">
                <a:latin typeface="Times New Roman"/>
                <a:cs typeface="Times New Roman"/>
              </a:rPr>
              <a:t>To impart learning </a:t>
            </a:r>
            <a:r>
              <a:rPr sz="2400" dirty="0">
                <a:latin typeface="Times New Roman"/>
                <a:cs typeface="Times New Roman"/>
              </a:rPr>
              <a:t>by </a:t>
            </a:r>
            <a:r>
              <a:rPr sz="2400" spc="-5" dirty="0">
                <a:latin typeface="Times New Roman"/>
                <a:cs typeface="Times New Roman"/>
              </a:rPr>
              <a:t>educating students with conceptual </a:t>
            </a:r>
            <a:r>
              <a:rPr sz="2400" dirty="0">
                <a:latin typeface="Times New Roman"/>
                <a:cs typeface="Times New Roman"/>
              </a:rPr>
              <a:t>knowledge  </a:t>
            </a:r>
            <a:r>
              <a:rPr sz="2400" spc="-5" dirty="0">
                <a:latin typeface="Times New Roman"/>
                <a:cs typeface="Times New Roman"/>
              </a:rPr>
              <a:t>and </a:t>
            </a:r>
            <a:r>
              <a:rPr sz="2400" dirty="0">
                <a:latin typeface="Times New Roman"/>
                <a:cs typeface="Times New Roman"/>
              </a:rPr>
              <a:t>hands on practices using </a:t>
            </a:r>
            <a:r>
              <a:rPr sz="2400" spc="-5" dirty="0">
                <a:latin typeface="Times New Roman"/>
                <a:cs typeface="Times New Roman"/>
              </a:rPr>
              <a:t>modern tools, FOSS technologies and  competency skills there </a:t>
            </a:r>
            <a:r>
              <a:rPr sz="2400" dirty="0">
                <a:latin typeface="Times New Roman"/>
                <a:cs typeface="Times New Roman"/>
              </a:rPr>
              <a:t>by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igniting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the	</a:t>
            </a:r>
            <a:r>
              <a:rPr sz="2400" dirty="0">
                <a:latin typeface="Times New Roman"/>
                <a:cs typeface="Times New Roman"/>
              </a:rPr>
              <a:t>young </a:t>
            </a:r>
            <a:r>
              <a:rPr sz="2400" spc="-5" dirty="0">
                <a:latin typeface="Times New Roman"/>
                <a:cs typeface="Times New Roman"/>
              </a:rPr>
              <a:t>minds </a:t>
            </a:r>
            <a:r>
              <a:rPr sz="2400" dirty="0">
                <a:latin typeface="Times New Roman"/>
                <a:cs typeface="Times New Roman"/>
              </a:rPr>
              <a:t>for </a:t>
            </a:r>
            <a:r>
              <a:rPr sz="2400" spc="-5" dirty="0">
                <a:latin typeface="Times New Roman"/>
                <a:cs typeface="Times New Roman"/>
              </a:rPr>
              <a:t>innovative  thinking, </a:t>
            </a:r>
            <a:r>
              <a:rPr sz="2400" dirty="0">
                <a:latin typeface="Times New Roman"/>
                <a:cs typeface="Times New Roman"/>
              </a:rPr>
              <a:t>professional </a:t>
            </a:r>
            <a:r>
              <a:rPr sz="2400" spc="-5" dirty="0">
                <a:latin typeface="Times New Roman"/>
                <a:cs typeface="Times New Roman"/>
              </a:rPr>
              <a:t>expertise and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research.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8299" y="1093341"/>
            <a:ext cx="48514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smtClean="0"/>
              <a:t>Department </a:t>
            </a:r>
            <a:r>
              <a:rPr spc="-5" dirty="0"/>
              <a:t>Vision </a:t>
            </a:r>
            <a:r>
              <a:rPr dirty="0"/>
              <a:t>&amp;</a:t>
            </a:r>
            <a:r>
              <a:rPr spc="-85" dirty="0"/>
              <a:t> </a:t>
            </a:r>
            <a:r>
              <a:rPr spc="-5" dirty="0"/>
              <a:t>Mission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899" y="1107342"/>
            <a:ext cx="5041901" cy="430887"/>
          </a:xfrm>
        </p:spPr>
        <p:txBody>
          <a:bodyPr/>
          <a:lstStyle/>
          <a:p>
            <a:r>
              <a:rPr lang="en-US" dirty="0" smtClean="0"/>
              <a:t>Example 1 :  Four variable </a:t>
            </a:r>
            <a:r>
              <a:rPr lang="en-US" dirty="0" err="1" smtClean="0"/>
              <a:t>kmap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3420" y="1754194"/>
            <a:ext cx="8237158" cy="369332"/>
          </a:xfrm>
        </p:spPr>
        <p:txBody>
          <a:bodyPr/>
          <a:lstStyle/>
          <a:p>
            <a:r>
              <a:rPr lang="en-US" dirty="0" smtClean="0"/>
              <a:t>                          </a:t>
            </a:r>
            <a:endParaRPr lang="en-US" dirty="0"/>
          </a:p>
        </p:txBody>
      </p:sp>
      <p:pic>
        <p:nvPicPr>
          <p:cNvPr id="1026" name="Picture 2" descr="F:\DELD 2020-2021\lectures\Figures\kmap\example 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81200"/>
            <a:ext cx="3237552" cy="42672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657600" y="2057400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000000"/>
                </a:solidFill>
                <a:latin typeface="Comic Sans MS" pitchFamily="66" charset="0"/>
              </a:rPr>
              <a:t>F(B3, B2, B1, B0) = </a:t>
            </a:r>
            <a:r>
              <a:rPr lang="en-US" dirty="0" smtClean="0">
                <a:solidFill>
                  <a:srgbClr val="000000"/>
                </a:solidFill>
                <a:latin typeface="Comic Sans MS" pitchFamily="66" charset="0"/>
                <a:sym typeface="Symbol" pitchFamily="18" charset="2"/>
              </a:rPr>
              <a:t></a:t>
            </a:r>
            <a:r>
              <a:rPr lang="en-US" dirty="0" smtClean="0">
                <a:solidFill>
                  <a:srgbClr val="000000"/>
                </a:solidFill>
                <a:latin typeface="Comic Sans MS" pitchFamily="66" charset="0"/>
              </a:rPr>
              <a:t>m(5,6,7,8,9)</a:t>
            </a:r>
          </a:p>
          <a:p>
            <a:r>
              <a:rPr lang="en-US" dirty="0" smtClean="0">
                <a:solidFill>
                  <a:srgbClr val="000000"/>
                </a:solidFill>
                <a:latin typeface="Comic Sans MS" pitchFamily="66" charset="0"/>
              </a:rPr>
              <a:t>                              + d(10,11,12,13,14,15)</a:t>
            </a:r>
          </a:p>
          <a:p>
            <a:endParaRPr lang="en-US" dirty="0"/>
          </a:p>
        </p:txBody>
      </p:sp>
      <p:sp>
        <p:nvSpPr>
          <p:cNvPr id="6" name="object 2"/>
          <p:cNvSpPr txBox="1"/>
          <p:nvPr/>
        </p:nvSpPr>
        <p:spPr>
          <a:xfrm>
            <a:off x="1374060" y="599518"/>
            <a:ext cx="454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Department of Computer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899" y="1107342"/>
            <a:ext cx="5041901" cy="430887"/>
          </a:xfrm>
        </p:spPr>
        <p:txBody>
          <a:bodyPr/>
          <a:lstStyle/>
          <a:p>
            <a:r>
              <a:rPr lang="en-US" dirty="0" smtClean="0"/>
              <a:t>Example 1 : Four variable </a:t>
            </a:r>
            <a:r>
              <a:rPr lang="en-US" dirty="0" err="1" smtClean="0"/>
              <a:t>kmap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3420" y="1754194"/>
            <a:ext cx="8237158" cy="369332"/>
          </a:xfrm>
        </p:spPr>
        <p:txBody>
          <a:bodyPr/>
          <a:lstStyle/>
          <a:p>
            <a:r>
              <a:rPr lang="en-US" dirty="0" smtClean="0"/>
              <a:t>                          </a:t>
            </a:r>
            <a:endParaRPr lang="en-US" dirty="0"/>
          </a:p>
        </p:txBody>
      </p:sp>
      <p:pic>
        <p:nvPicPr>
          <p:cNvPr id="1026" name="Picture 2" descr="F:\DELD 2020-2021\lectures\Figures\kmap\example 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81200"/>
            <a:ext cx="3237552" cy="42672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657600" y="2057400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000000"/>
                </a:solidFill>
                <a:latin typeface="Comic Sans MS" pitchFamily="66" charset="0"/>
              </a:rPr>
              <a:t>F(B3, B2, B1, B0) = </a:t>
            </a:r>
            <a:r>
              <a:rPr lang="en-US" dirty="0" smtClean="0">
                <a:solidFill>
                  <a:srgbClr val="000000"/>
                </a:solidFill>
                <a:latin typeface="Comic Sans MS" pitchFamily="66" charset="0"/>
                <a:sym typeface="Symbol" pitchFamily="18" charset="2"/>
              </a:rPr>
              <a:t></a:t>
            </a:r>
            <a:r>
              <a:rPr lang="en-US" dirty="0" smtClean="0">
                <a:solidFill>
                  <a:srgbClr val="000000"/>
                </a:solidFill>
                <a:latin typeface="Comic Sans MS" pitchFamily="66" charset="0"/>
              </a:rPr>
              <a:t>m(5,6,7,8,9)</a:t>
            </a:r>
          </a:p>
          <a:p>
            <a:r>
              <a:rPr lang="en-US" dirty="0" smtClean="0">
                <a:solidFill>
                  <a:srgbClr val="000000"/>
                </a:solidFill>
                <a:latin typeface="Comic Sans MS" pitchFamily="66" charset="0"/>
              </a:rPr>
              <a:t>                              + d(10,11,12,13,14,15)</a:t>
            </a:r>
          </a:p>
          <a:p>
            <a:endParaRPr lang="en-US" dirty="0"/>
          </a:p>
        </p:txBody>
      </p:sp>
      <p:pic>
        <p:nvPicPr>
          <p:cNvPr id="2050" name="Picture 2" descr="F:\DELD 2020-2021\lectures\Figures\kmap\example 1 solutio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5200" y="3505200"/>
            <a:ext cx="5359121" cy="3048000"/>
          </a:xfrm>
          <a:prstGeom prst="rect">
            <a:avLst/>
          </a:prstGeom>
          <a:noFill/>
        </p:spPr>
      </p:pic>
      <p:sp>
        <p:nvSpPr>
          <p:cNvPr id="7" name="object 2"/>
          <p:cNvSpPr txBox="1"/>
          <p:nvPr/>
        </p:nvSpPr>
        <p:spPr>
          <a:xfrm>
            <a:off x="1374060" y="599518"/>
            <a:ext cx="454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Department of Computer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899" y="1107342"/>
            <a:ext cx="5270501" cy="861774"/>
          </a:xfrm>
        </p:spPr>
        <p:txBody>
          <a:bodyPr/>
          <a:lstStyle/>
          <a:p>
            <a:r>
              <a:rPr lang="en-US" dirty="0" smtClean="0"/>
              <a:t>Example 2 : Four variable </a:t>
            </a:r>
            <a:r>
              <a:rPr lang="en-US" dirty="0" err="1" smtClean="0"/>
              <a:t>kmap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3420" y="1754194"/>
            <a:ext cx="8237158" cy="369332"/>
          </a:xfrm>
        </p:spPr>
        <p:txBody>
          <a:bodyPr/>
          <a:lstStyle/>
          <a:p>
            <a:r>
              <a:rPr lang="en-US" dirty="0" smtClean="0"/>
              <a:t>                         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57600" y="2057400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000000"/>
                </a:solidFill>
                <a:latin typeface="Comic Sans MS" pitchFamily="66" charset="0"/>
              </a:rPr>
              <a:t>F(B3, B2, B1, B0) = </a:t>
            </a:r>
            <a:r>
              <a:rPr lang="en-US" dirty="0" smtClean="0">
                <a:solidFill>
                  <a:srgbClr val="000000"/>
                </a:solidFill>
                <a:latin typeface="Comic Sans MS" pitchFamily="66" charset="0"/>
                <a:sym typeface="Symbol" pitchFamily="18" charset="2"/>
              </a:rPr>
              <a:t></a:t>
            </a:r>
            <a:r>
              <a:rPr lang="en-US" dirty="0" smtClean="0">
                <a:solidFill>
                  <a:srgbClr val="000000"/>
                </a:solidFill>
                <a:latin typeface="Comic Sans MS" pitchFamily="66" charset="0"/>
              </a:rPr>
              <a:t>m(1,2,3,4,9)</a:t>
            </a:r>
          </a:p>
          <a:p>
            <a:r>
              <a:rPr lang="en-US" dirty="0" smtClean="0">
                <a:solidFill>
                  <a:srgbClr val="000000"/>
                </a:solidFill>
                <a:latin typeface="Comic Sans MS" pitchFamily="66" charset="0"/>
              </a:rPr>
              <a:t>                              + d(10,11,12,13,14,15)</a:t>
            </a:r>
          </a:p>
          <a:p>
            <a:endParaRPr lang="en-US" dirty="0"/>
          </a:p>
        </p:txBody>
      </p:sp>
      <p:pic>
        <p:nvPicPr>
          <p:cNvPr id="3074" name="Picture 2" descr="F:\DELD 2020-2021\lectures\Figures\kmap\example 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981200"/>
            <a:ext cx="3238952" cy="3839111"/>
          </a:xfrm>
          <a:prstGeom prst="rect">
            <a:avLst/>
          </a:prstGeom>
          <a:noFill/>
        </p:spPr>
      </p:pic>
      <p:sp>
        <p:nvSpPr>
          <p:cNvPr id="6" name="object 2"/>
          <p:cNvSpPr txBox="1"/>
          <p:nvPr/>
        </p:nvSpPr>
        <p:spPr>
          <a:xfrm>
            <a:off x="1374060" y="599518"/>
            <a:ext cx="454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Department of Computer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899" y="1107342"/>
            <a:ext cx="6032501" cy="861774"/>
          </a:xfrm>
        </p:spPr>
        <p:txBody>
          <a:bodyPr/>
          <a:lstStyle/>
          <a:p>
            <a:r>
              <a:rPr lang="en-US" dirty="0" smtClean="0"/>
              <a:t>Example 2 : Four variable </a:t>
            </a:r>
            <a:r>
              <a:rPr lang="en-US" dirty="0" err="1" smtClean="0"/>
              <a:t>kmap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3420" y="1754194"/>
            <a:ext cx="8237158" cy="369332"/>
          </a:xfrm>
        </p:spPr>
        <p:txBody>
          <a:bodyPr/>
          <a:lstStyle/>
          <a:p>
            <a:r>
              <a:rPr lang="en-US" dirty="0" smtClean="0"/>
              <a:t>                         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57600" y="2057400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000000"/>
                </a:solidFill>
                <a:latin typeface="Comic Sans MS" pitchFamily="66" charset="0"/>
              </a:rPr>
              <a:t>F(B3, B2, B1, B0) = </a:t>
            </a:r>
            <a:r>
              <a:rPr lang="en-US" dirty="0" smtClean="0">
                <a:solidFill>
                  <a:srgbClr val="000000"/>
                </a:solidFill>
                <a:latin typeface="Comic Sans MS" pitchFamily="66" charset="0"/>
                <a:sym typeface="Symbol" pitchFamily="18" charset="2"/>
              </a:rPr>
              <a:t></a:t>
            </a:r>
            <a:r>
              <a:rPr lang="en-US" dirty="0" smtClean="0">
                <a:solidFill>
                  <a:srgbClr val="000000"/>
                </a:solidFill>
                <a:latin typeface="Comic Sans MS" pitchFamily="66" charset="0"/>
              </a:rPr>
              <a:t>m(1,2,3,4,9)</a:t>
            </a:r>
          </a:p>
          <a:p>
            <a:r>
              <a:rPr lang="en-US" dirty="0" smtClean="0">
                <a:solidFill>
                  <a:srgbClr val="000000"/>
                </a:solidFill>
                <a:latin typeface="Comic Sans MS" pitchFamily="66" charset="0"/>
              </a:rPr>
              <a:t>                              + d(10,11,12,13,14,15)</a:t>
            </a:r>
          </a:p>
          <a:p>
            <a:endParaRPr lang="en-US" dirty="0"/>
          </a:p>
        </p:txBody>
      </p:sp>
      <p:pic>
        <p:nvPicPr>
          <p:cNvPr id="3074" name="Picture 2" descr="F:\DELD 2020-2021\lectures\Figures\kmap\example 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981200"/>
            <a:ext cx="3238952" cy="3839111"/>
          </a:xfrm>
          <a:prstGeom prst="rect">
            <a:avLst/>
          </a:prstGeom>
          <a:noFill/>
        </p:spPr>
      </p:pic>
      <p:pic>
        <p:nvPicPr>
          <p:cNvPr id="4098" name="Picture 2" descr="F:\DELD 2020-2021\lectures\Figures\kmap\example 2 solutio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86200" y="3505200"/>
            <a:ext cx="4972744" cy="2981699"/>
          </a:xfrm>
          <a:prstGeom prst="rect">
            <a:avLst/>
          </a:prstGeom>
          <a:noFill/>
        </p:spPr>
      </p:pic>
      <p:sp>
        <p:nvSpPr>
          <p:cNvPr id="7" name="object 2"/>
          <p:cNvSpPr txBox="1"/>
          <p:nvPr/>
        </p:nvSpPr>
        <p:spPr>
          <a:xfrm>
            <a:off x="1374060" y="599518"/>
            <a:ext cx="454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Department of Computer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899" y="1107342"/>
            <a:ext cx="6184901" cy="861774"/>
          </a:xfrm>
        </p:spPr>
        <p:txBody>
          <a:bodyPr/>
          <a:lstStyle/>
          <a:p>
            <a:r>
              <a:rPr lang="en-US" dirty="0" smtClean="0"/>
              <a:t>Example 3 : Four variable </a:t>
            </a:r>
            <a:r>
              <a:rPr lang="en-US" dirty="0" err="1" smtClean="0"/>
              <a:t>kmap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3420" y="1754194"/>
            <a:ext cx="8237158" cy="369332"/>
          </a:xfrm>
        </p:spPr>
        <p:txBody>
          <a:bodyPr/>
          <a:lstStyle/>
          <a:p>
            <a:r>
              <a:rPr lang="en-US" dirty="0" smtClean="0"/>
              <a:t>                         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57600" y="2057400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000000"/>
                </a:solidFill>
                <a:latin typeface="Comic Sans MS" pitchFamily="66" charset="0"/>
              </a:rPr>
              <a:t>F(B3, B2, B1, B0) = </a:t>
            </a:r>
            <a:r>
              <a:rPr lang="en-US" dirty="0" smtClean="0">
                <a:solidFill>
                  <a:srgbClr val="000000"/>
                </a:solidFill>
                <a:latin typeface="Comic Sans MS" pitchFamily="66" charset="0"/>
                <a:sym typeface="Symbol" pitchFamily="18" charset="2"/>
              </a:rPr>
              <a:t></a:t>
            </a:r>
            <a:r>
              <a:rPr lang="en-US" dirty="0" smtClean="0">
                <a:solidFill>
                  <a:srgbClr val="000000"/>
                </a:solidFill>
                <a:latin typeface="Comic Sans MS" pitchFamily="66" charset="0"/>
              </a:rPr>
              <a:t>m(0,3,4,7,8)</a:t>
            </a:r>
          </a:p>
          <a:p>
            <a:r>
              <a:rPr lang="en-US" dirty="0" smtClean="0">
                <a:solidFill>
                  <a:srgbClr val="000000"/>
                </a:solidFill>
                <a:latin typeface="Comic Sans MS" pitchFamily="66" charset="0"/>
              </a:rPr>
              <a:t>                              + d(10,11,12,13,14,15)</a:t>
            </a:r>
          </a:p>
          <a:p>
            <a:endParaRPr lang="en-US" dirty="0"/>
          </a:p>
        </p:txBody>
      </p:sp>
      <p:pic>
        <p:nvPicPr>
          <p:cNvPr id="5122" name="Picture 2" descr="F:\DELD 2020-2021\lectures\Figures\kmap\example 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828800"/>
            <a:ext cx="3338792" cy="4495800"/>
          </a:xfrm>
          <a:prstGeom prst="rect">
            <a:avLst/>
          </a:prstGeom>
          <a:noFill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0" y="4191000"/>
            <a:ext cx="3994484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object 2"/>
          <p:cNvSpPr txBox="1"/>
          <p:nvPr/>
        </p:nvSpPr>
        <p:spPr>
          <a:xfrm>
            <a:off x="1374060" y="599518"/>
            <a:ext cx="454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Department of Computer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899" y="1107342"/>
            <a:ext cx="6108701" cy="861774"/>
          </a:xfrm>
        </p:spPr>
        <p:txBody>
          <a:bodyPr/>
          <a:lstStyle/>
          <a:p>
            <a:r>
              <a:rPr lang="en-US" dirty="0" smtClean="0"/>
              <a:t>Example 4 : Four variable </a:t>
            </a:r>
            <a:r>
              <a:rPr lang="en-US" dirty="0" err="1" smtClean="0"/>
              <a:t>kmap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3420" y="1754194"/>
            <a:ext cx="8237158" cy="369332"/>
          </a:xfrm>
        </p:spPr>
        <p:txBody>
          <a:bodyPr/>
          <a:lstStyle/>
          <a:p>
            <a:r>
              <a:rPr lang="en-US" dirty="0" smtClean="0"/>
              <a:t>                         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57600" y="2057400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000000"/>
                </a:solidFill>
                <a:latin typeface="Comic Sans MS" pitchFamily="66" charset="0"/>
              </a:rPr>
              <a:t>F(B3, B2, B1, B0) = </a:t>
            </a:r>
            <a:r>
              <a:rPr lang="en-US" dirty="0" smtClean="0">
                <a:solidFill>
                  <a:srgbClr val="000000"/>
                </a:solidFill>
                <a:latin typeface="Comic Sans MS" pitchFamily="66" charset="0"/>
                <a:sym typeface="Symbol" pitchFamily="18" charset="2"/>
              </a:rPr>
              <a:t></a:t>
            </a:r>
            <a:r>
              <a:rPr lang="en-US" dirty="0" smtClean="0">
                <a:solidFill>
                  <a:srgbClr val="000000"/>
                </a:solidFill>
                <a:latin typeface="Comic Sans MS" pitchFamily="66" charset="0"/>
              </a:rPr>
              <a:t>m(0,2,4,6,8)</a:t>
            </a:r>
          </a:p>
          <a:p>
            <a:r>
              <a:rPr lang="en-US" dirty="0" smtClean="0">
                <a:solidFill>
                  <a:srgbClr val="000000"/>
                </a:solidFill>
                <a:latin typeface="Comic Sans MS" pitchFamily="66" charset="0"/>
              </a:rPr>
              <a:t>                              + d(10,11,12,13,14,15)</a:t>
            </a:r>
          </a:p>
          <a:p>
            <a:endParaRPr lang="en-US" dirty="0"/>
          </a:p>
        </p:txBody>
      </p:sp>
      <p:pic>
        <p:nvPicPr>
          <p:cNvPr id="6146" name="Picture 2" descr="F:\DELD 2020-2021\lectures\Figures\kmap\example 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905000"/>
            <a:ext cx="3372224" cy="4648200"/>
          </a:xfrm>
          <a:prstGeom prst="rect">
            <a:avLst/>
          </a:prstGeom>
          <a:noFill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43400" y="4343400"/>
            <a:ext cx="3553405" cy="141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object 2"/>
          <p:cNvSpPr txBox="1"/>
          <p:nvPr/>
        </p:nvSpPr>
        <p:spPr>
          <a:xfrm>
            <a:off x="1374060" y="599518"/>
            <a:ext cx="454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Department of Computer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1099" y="1143000"/>
            <a:ext cx="4508501" cy="430887"/>
          </a:xfrm>
        </p:spPr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2743200"/>
            <a:ext cx="7848600" cy="2215991"/>
          </a:xfrm>
        </p:spPr>
        <p:txBody>
          <a:bodyPr/>
          <a:lstStyle/>
          <a:p>
            <a:r>
              <a:rPr lang="en-US" dirty="0" smtClean="0"/>
              <a:t>Please click the following link to open the quiz</a:t>
            </a:r>
          </a:p>
          <a:p>
            <a:endParaRPr lang="en-US" dirty="0" smtClean="0"/>
          </a:p>
          <a:p>
            <a:pPr algn="ctr"/>
            <a:r>
              <a:rPr lang="en-US" dirty="0" smtClean="0">
                <a:hlinkClick r:id="rId2"/>
              </a:rPr>
              <a:t>testmoz.com/4222220</a:t>
            </a:r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Crossword – https://crosswordlabs.com/view/unit_1_crossword-120</a:t>
            </a:r>
            <a:endParaRPr lang="en-US" dirty="0"/>
          </a:p>
        </p:txBody>
      </p:sp>
      <p:sp>
        <p:nvSpPr>
          <p:cNvPr id="109" name="object 2"/>
          <p:cNvSpPr txBox="1"/>
          <p:nvPr/>
        </p:nvSpPr>
        <p:spPr>
          <a:xfrm>
            <a:off x="1374060" y="599518"/>
            <a:ext cx="454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Department of Computer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F:\DELD 2020-2021\lectures\Figures\implicants\New Doc 2020-07-17 (1)_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52600"/>
            <a:ext cx="9144000" cy="5105400"/>
          </a:xfrm>
          <a:prstGeom prst="rect">
            <a:avLst/>
          </a:prstGeom>
          <a:noFill/>
        </p:spPr>
      </p:pic>
      <p:sp>
        <p:nvSpPr>
          <p:cNvPr id="5" name="object 2"/>
          <p:cNvSpPr txBox="1"/>
          <p:nvPr/>
        </p:nvSpPr>
        <p:spPr>
          <a:xfrm>
            <a:off x="1374060" y="599518"/>
            <a:ext cx="454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Department of Computer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F:\DELD 2020-2021\lectures\Figures\implicants\New Doc 2020-07-17 (1)_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76401"/>
            <a:ext cx="9144000" cy="5181600"/>
          </a:xfrm>
          <a:prstGeom prst="rect">
            <a:avLst/>
          </a:prstGeom>
          <a:noFill/>
        </p:spPr>
      </p:pic>
      <p:sp>
        <p:nvSpPr>
          <p:cNvPr id="5" name="object 2"/>
          <p:cNvSpPr txBox="1"/>
          <p:nvPr/>
        </p:nvSpPr>
        <p:spPr>
          <a:xfrm>
            <a:off x="1374060" y="599518"/>
            <a:ext cx="454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Department of Computer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F:\DELD 2020-2021\lectures\Figures\implicants\New Doc 2020-07-17 (1)_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05530"/>
            <a:ext cx="8915400" cy="5252470"/>
          </a:xfrm>
          <a:prstGeom prst="rect">
            <a:avLst/>
          </a:prstGeom>
          <a:noFill/>
        </p:spPr>
      </p:pic>
      <p:sp>
        <p:nvSpPr>
          <p:cNvPr id="5" name="object 2"/>
          <p:cNvSpPr txBox="1"/>
          <p:nvPr/>
        </p:nvSpPr>
        <p:spPr>
          <a:xfrm>
            <a:off x="1374060" y="599518"/>
            <a:ext cx="454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Department of Computer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/>
          <p:nvPr/>
        </p:nvSpPr>
        <p:spPr>
          <a:xfrm>
            <a:off x="1374060" y="599518"/>
            <a:ext cx="454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Department of Computer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53420" y="1754194"/>
            <a:ext cx="8237158" cy="4431983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K-map can be used to </a:t>
            </a:r>
            <a:r>
              <a:rPr lang="en-US" dirty="0" smtClean="0">
                <a:solidFill>
                  <a:srgbClr val="C00000"/>
                </a:solidFill>
              </a:rPr>
              <a:t>minimize </a:t>
            </a:r>
            <a:r>
              <a:rPr lang="en-US" dirty="0" err="1" smtClean="0">
                <a:solidFill>
                  <a:srgbClr val="C00000"/>
                </a:solidFill>
              </a:rPr>
              <a:t>boolean</a:t>
            </a:r>
            <a:r>
              <a:rPr lang="en-US" dirty="0" smtClean="0">
                <a:solidFill>
                  <a:srgbClr val="C00000"/>
                </a:solidFill>
              </a:rPr>
              <a:t> functions</a:t>
            </a:r>
          </a:p>
          <a:p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Easy conversion from </a:t>
            </a:r>
            <a:r>
              <a:rPr lang="en-US" dirty="0" smtClean="0">
                <a:solidFill>
                  <a:srgbClr val="C00000"/>
                </a:solidFill>
              </a:rPr>
              <a:t>truth table</a:t>
            </a:r>
            <a:r>
              <a:rPr lang="en-US" dirty="0" smtClean="0"/>
              <a:t> to K-map to minimized SOP representation.</a:t>
            </a:r>
          </a:p>
          <a:p>
            <a:r>
              <a:rPr lang="en-US" dirty="0" smtClean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dirty="0" smtClean="0">
                <a:solidFill>
                  <a:srgbClr val="C00000"/>
                </a:solidFill>
              </a:rPr>
              <a:t>Simple rules</a:t>
            </a:r>
            <a:r>
              <a:rPr lang="en-US" dirty="0" smtClean="0"/>
              <a:t> (steps) used to perform minimization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Leads to </a:t>
            </a:r>
            <a:r>
              <a:rPr lang="en-US" dirty="0" smtClean="0">
                <a:solidFill>
                  <a:srgbClr val="C00000"/>
                </a:solidFill>
              </a:rPr>
              <a:t>minimized SOP representation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048000" y="1143000"/>
            <a:ext cx="40386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Karnaugh</a:t>
            </a: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 maps (K-map)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/>
              <a:ea typeface="+mj-ea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899" y="1107342"/>
            <a:ext cx="2718435" cy="430887"/>
          </a:xfrm>
        </p:spPr>
        <p:txBody>
          <a:bodyPr/>
          <a:lstStyle/>
          <a:p>
            <a:r>
              <a:rPr lang="en-US" dirty="0" smtClean="0"/>
              <a:t>Example 1: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85800" y="3276600"/>
          <a:ext cx="33528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0655"/>
                <a:gridCol w="771945"/>
                <a:gridCol w="619545"/>
                <a:gridCol w="980655"/>
              </a:tblGrid>
              <a:tr h="6477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477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6477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object 2"/>
          <p:cNvSpPr txBox="1"/>
          <p:nvPr/>
        </p:nvSpPr>
        <p:spPr>
          <a:xfrm>
            <a:off x="1374060" y="599518"/>
            <a:ext cx="454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Department of Computer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3420" y="1754194"/>
            <a:ext cx="8237158" cy="738664"/>
          </a:xfrm>
        </p:spPr>
        <p:txBody>
          <a:bodyPr/>
          <a:lstStyle/>
          <a:p>
            <a:r>
              <a:rPr lang="en-US" dirty="0" smtClean="0"/>
              <a:t>Prime implicants = 5</a:t>
            </a:r>
          </a:p>
          <a:p>
            <a:r>
              <a:rPr lang="en-US" dirty="0" smtClean="0"/>
              <a:t>Essential prime implicants = 2</a:t>
            </a:r>
            <a:endParaRPr lang="en-US" dirty="0"/>
          </a:p>
        </p:txBody>
      </p:sp>
      <p:pic>
        <p:nvPicPr>
          <p:cNvPr id="4" name="Picture 2" descr="http://web.cecs.pdx.edu/~mcnames/ECE171/Lectures/Lecture10/KarnaughMaps1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2895600"/>
            <a:ext cx="3429000" cy="2885130"/>
          </a:xfrm>
          <a:prstGeom prst="rect">
            <a:avLst/>
          </a:prstGeom>
          <a:noFill/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876800" y="3352800"/>
          <a:ext cx="33528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0655"/>
                <a:gridCol w="771945"/>
                <a:gridCol w="619545"/>
                <a:gridCol w="980655"/>
              </a:tblGrid>
              <a:tr h="6477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477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6477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object 2"/>
          <p:cNvSpPr txBox="1"/>
          <p:nvPr/>
        </p:nvSpPr>
        <p:spPr>
          <a:xfrm>
            <a:off x="1374060" y="599518"/>
            <a:ext cx="454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Department of Computer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899" y="1107342"/>
            <a:ext cx="2718435" cy="430887"/>
          </a:xfrm>
        </p:spPr>
        <p:txBody>
          <a:bodyPr/>
          <a:lstStyle/>
          <a:p>
            <a:r>
              <a:rPr lang="en-US" dirty="0" smtClean="0"/>
              <a:t>Example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85800" y="3276600"/>
          <a:ext cx="33528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1143000"/>
                <a:gridCol w="838200"/>
                <a:gridCol w="762000"/>
              </a:tblGrid>
              <a:tr h="64770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6477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object 2"/>
          <p:cNvSpPr txBox="1"/>
          <p:nvPr/>
        </p:nvSpPr>
        <p:spPr>
          <a:xfrm>
            <a:off x="1374060" y="599518"/>
            <a:ext cx="454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Department of Computer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3420" y="1754194"/>
            <a:ext cx="8237158" cy="738664"/>
          </a:xfrm>
        </p:spPr>
        <p:txBody>
          <a:bodyPr/>
          <a:lstStyle/>
          <a:p>
            <a:r>
              <a:rPr lang="en-US" dirty="0" smtClean="0"/>
              <a:t>Prime implicants – 07</a:t>
            </a:r>
          </a:p>
          <a:p>
            <a:r>
              <a:rPr lang="en-US" dirty="0" smtClean="0"/>
              <a:t>Essential prime implicants - 02</a:t>
            </a:r>
            <a:endParaRPr lang="en-US" dirty="0"/>
          </a:p>
        </p:txBody>
      </p:sp>
      <p:pic>
        <p:nvPicPr>
          <p:cNvPr id="4" name="Picture 2" descr="http://web.cecs.pdx.edu/~mcnames/ECE171/Lectures/Lecture10/KarnaughMaps2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3200400"/>
            <a:ext cx="3505200" cy="3328043"/>
          </a:xfrm>
          <a:prstGeom prst="rect">
            <a:avLst/>
          </a:prstGeom>
          <a:noFill/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648200" y="3505200"/>
          <a:ext cx="33528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1143000"/>
                <a:gridCol w="838200"/>
                <a:gridCol w="762000"/>
              </a:tblGrid>
              <a:tr h="64770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6477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object 2"/>
          <p:cNvSpPr txBox="1"/>
          <p:nvPr/>
        </p:nvSpPr>
        <p:spPr>
          <a:xfrm>
            <a:off x="1374060" y="599518"/>
            <a:ext cx="454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Department of Computer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899" y="1107342"/>
            <a:ext cx="2718435" cy="430887"/>
          </a:xfrm>
        </p:spPr>
        <p:txBody>
          <a:bodyPr/>
          <a:lstStyle/>
          <a:p>
            <a:r>
              <a:rPr lang="en-US" dirty="0" smtClean="0"/>
              <a:t>Example 3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85800" y="3276600"/>
          <a:ext cx="33528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1143000"/>
                <a:gridCol w="838200"/>
                <a:gridCol w="762000"/>
              </a:tblGrid>
              <a:tr h="6477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6477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6477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object 2"/>
          <p:cNvSpPr txBox="1"/>
          <p:nvPr/>
        </p:nvSpPr>
        <p:spPr>
          <a:xfrm>
            <a:off x="1374060" y="599518"/>
            <a:ext cx="454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Department of Computer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3420" y="1754194"/>
            <a:ext cx="8237158" cy="369332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85800" y="3276600"/>
          <a:ext cx="33528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1143000"/>
                <a:gridCol w="838200"/>
                <a:gridCol w="762000"/>
              </a:tblGrid>
              <a:tr h="6477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6477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6477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3010" name="Picture 2" descr="http://web.cecs.pdx.edu/~mcnames/ECE171/Lectures/Lecture10/KarnaughMaps3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10200" y="3352800"/>
            <a:ext cx="3200400" cy="3029386"/>
          </a:xfrm>
          <a:prstGeom prst="rect">
            <a:avLst/>
          </a:prstGeom>
          <a:noFill/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bject 2"/>
          <p:cNvSpPr txBox="1"/>
          <p:nvPr/>
        </p:nvSpPr>
        <p:spPr>
          <a:xfrm>
            <a:off x="1374060" y="599518"/>
            <a:ext cx="454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Department of Computer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899" y="1107342"/>
            <a:ext cx="2718435" cy="430887"/>
          </a:xfrm>
        </p:spPr>
        <p:txBody>
          <a:bodyPr/>
          <a:lstStyle/>
          <a:p>
            <a:r>
              <a:rPr lang="en-US" dirty="0" smtClean="0"/>
              <a:t>Example 4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3429000"/>
          <a:ext cx="4572000" cy="2362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/>
                <a:gridCol w="1143000"/>
                <a:gridCol w="1143000"/>
                <a:gridCol w="1143000"/>
              </a:tblGrid>
              <a:tr h="5905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905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905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905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object 2"/>
          <p:cNvSpPr txBox="1"/>
          <p:nvPr/>
        </p:nvSpPr>
        <p:spPr>
          <a:xfrm>
            <a:off x="1374060" y="599518"/>
            <a:ext cx="454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Department of Computer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3420" y="1754194"/>
            <a:ext cx="8237158" cy="738664"/>
          </a:xfrm>
        </p:spPr>
        <p:txBody>
          <a:bodyPr/>
          <a:lstStyle/>
          <a:p>
            <a:r>
              <a:rPr lang="en-US" dirty="0" smtClean="0"/>
              <a:t>Prime implicants – 5</a:t>
            </a:r>
          </a:p>
          <a:p>
            <a:r>
              <a:rPr lang="en-US" dirty="0" smtClean="0"/>
              <a:t>Essential prime implicants - 3</a:t>
            </a:r>
            <a:endParaRPr lang="en-US" dirty="0"/>
          </a:p>
        </p:txBody>
      </p:sp>
      <p:pic>
        <p:nvPicPr>
          <p:cNvPr id="45058" name="Picture 2" descr="http://web.cecs.pdx.edu/~mcnames/ECE171/Lectures/Lecture10/KarnaughMaps4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10200" y="2819400"/>
            <a:ext cx="3200400" cy="3029386"/>
          </a:xfrm>
          <a:prstGeom prst="rect">
            <a:avLst/>
          </a:prstGeom>
          <a:noFill/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3429000"/>
          <a:ext cx="4572000" cy="2362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/>
                <a:gridCol w="1143000"/>
                <a:gridCol w="1143000"/>
                <a:gridCol w="1143000"/>
              </a:tblGrid>
              <a:tr h="5905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905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905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905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object 2"/>
          <p:cNvSpPr txBox="1"/>
          <p:nvPr/>
        </p:nvSpPr>
        <p:spPr>
          <a:xfrm>
            <a:off x="1374060" y="599518"/>
            <a:ext cx="454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Department of Computer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899" y="1107342"/>
            <a:ext cx="2718435" cy="430887"/>
          </a:xfrm>
        </p:spPr>
        <p:txBody>
          <a:bodyPr/>
          <a:lstStyle/>
          <a:p>
            <a:r>
              <a:rPr lang="en-US" dirty="0" smtClean="0"/>
              <a:t>Example 5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81000" y="3048000"/>
          <a:ext cx="4343400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5850"/>
                <a:gridCol w="1085850"/>
                <a:gridCol w="1085850"/>
                <a:gridCol w="1085850"/>
              </a:tblGrid>
              <a:tr h="6286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2865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6286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6286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object 2"/>
          <p:cNvSpPr txBox="1"/>
          <p:nvPr/>
        </p:nvSpPr>
        <p:spPr>
          <a:xfrm>
            <a:off x="1374060" y="599518"/>
            <a:ext cx="454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Department of Computer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899" y="1107342"/>
            <a:ext cx="2718435" cy="430887"/>
          </a:xfrm>
        </p:spPr>
        <p:txBody>
          <a:bodyPr/>
          <a:lstStyle/>
          <a:p>
            <a:r>
              <a:rPr lang="en-US" dirty="0" smtClean="0"/>
              <a:t>Example 5</a:t>
            </a:r>
            <a:endParaRPr lang="en-US" dirty="0"/>
          </a:p>
        </p:txBody>
      </p:sp>
      <p:pic>
        <p:nvPicPr>
          <p:cNvPr id="47106" name="Picture 2" descr="http://web.cecs.pdx.edu/~mcnames/ECE171/Lectures/Lecture10/KarnaughMaps5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57799" y="2590800"/>
            <a:ext cx="3139563" cy="2971800"/>
          </a:xfrm>
          <a:prstGeom prst="rect">
            <a:avLst/>
          </a:prstGeom>
          <a:noFill/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81000" y="3048000"/>
          <a:ext cx="4343400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5850"/>
                <a:gridCol w="1085850"/>
                <a:gridCol w="1085850"/>
                <a:gridCol w="1085850"/>
              </a:tblGrid>
              <a:tr h="6286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2865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6286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6286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85800" y="2209800"/>
            <a:ext cx="29164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Prime implicants – 4</a:t>
            </a:r>
          </a:p>
          <a:p>
            <a:r>
              <a:rPr lang="en-US" dirty="0" smtClean="0"/>
              <a:t>Essential prime implicants - 4</a:t>
            </a:r>
            <a:endParaRPr lang="en-US" dirty="0"/>
          </a:p>
        </p:txBody>
      </p:sp>
      <p:sp>
        <p:nvSpPr>
          <p:cNvPr id="7" name="object 2"/>
          <p:cNvSpPr txBox="1"/>
          <p:nvPr/>
        </p:nvSpPr>
        <p:spPr>
          <a:xfrm>
            <a:off x="1374060" y="599518"/>
            <a:ext cx="454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Department of Computer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0" y="1143000"/>
            <a:ext cx="4038600" cy="430887"/>
          </a:xfrm>
        </p:spPr>
        <p:txBody>
          <a:bodyPr/>
          <a:lstStyle/>
          <a:p>
            <a:pPr algn="ctr"/>
            <a:r>
              <a:rPr lang="en-US" dirty="0" err="1" smtClean="0"/>
              <a:t>Karnaugh</a:t>
            </a:r>
            <a:r>
              <a:rPr lang="en-US" dirty="0" smtClean="0"/>
              <a:t> maps (K-map)</a:t>
            </a:r>
            <a:endParaRPr lang="en-US" dirty="0"/>
          </a:p>
        </p:txBody>
      </p:sp>
      <p:sp>
        <p:nvSpPr>
          <p:cNvPr id="4" name="object 2"/>
          <p:cNvSpPr txBox="1"/>
          <p:nvPr/>
        </p:nvSpPr>
        <p:spPr>
          <a:xfrm>
            <a:off x="1374060" y="599518"/>
            <a:ext cx="454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Department of Computer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53420" y="1754194"/>
            <a:ext cx="8237158" cy="3323987"/>
          </a:xfrm>
        </p:spPr>
        <p:txBody>
          <a:bodyPr/>
          <a:lstStyle/>
          <a:p>
            <a:pPr marL="347663" indent="-347663" defTabSz="927100">
              <a:buFont typeface="Arial" pitchFamily="34" charset="0"/>
              <a:buChar char="•"/>
            </a:pPr>
            <a:r>
              <a:rPr lang="en-US" dirty="0" smtClean="0"/>
              <a:t>Alternate way of representing Boolean function</a:t>
            </a:r>
          </a:p>
          <a:p>
            <a:pPr marL="750888" lvl="1" indent="-288925" defTabSz="927100">
              <a:buFont typeface="Arial" pitchFamily="34" charset="0"/>
              <a:buChar char="•"/>
            </a:pPr>
            <a:r>
              <a:rPr lang="en-US" dirty="0" smtClean="0"/>
              <a:t>All rows of truth table represented with a square</a:t>
            </a:r>
          </a:p>
          <a:p>
            <a:pPr marL="750888" lvl="1" indent="-288925" defTabSz="927100">
              <a:buFont typeface="Arial" pitchFamily="34" charset="0"/>
              <a:buChar char="•"/>
            </a:pPr>
            <a:r>
              <a:rPr lang="en-US" dirty="0" smtClean="0"/>
              <a:t>Each square represents a </a:t>
            </a:r>
            <a:r>
              <a:rPr lang="en-US" dirty="0" err="1" smtClean="0"/>
              <a:t>minterm</a:t>
            </a:r>
            <a:endParaRPr lang="en-US" dirty="0" smtClean="0"/>
          </a:p>
          <a:p>
            <a:pPr marL="750888" lvl="1" indent="-288925" defTabSz="927100"/>
            <a:endParaRPr lang="en-US" dirty="0" smtClean="0"/>
          </a:p>
          <a:p>
            <a:pPr marL="347663" indent="-347663" defTabSz="927100">
              <a:buFont typeface="Arial" pitchFamily="34" charset="0"/>
              <a:buChar char="•"/>
            </a:pPr>
            <a:r>
              <a:rPr lang="en-US" dirty="0" smtClean="0"/>
              <a:t>Easy to convert between truth table, K-map, and SOP</a:t>
            </a:r>
          </a:p>
          <a:p>
            <a:pPr marL="750888" lvl="1" indent="-288925" defTabSz="927100">
              <a:buFont typeface="Arial" pitchFamily="34" charset="0"/>
              <a:buChar char="•"/>
            </a:pPr>
            <a:r>
              <a:rPr lang="en-US" dirty="0" smtClean="0"/>
              <a:t>number of 1’s in K-map equals number of </a:t>
            </a:r>
            <a:r>
              <a:rPr lang="en-US" dirty="0" err="1" smtClean="0"/>
              <a:t>minterms</a:t>
            </a:r>
            <a:r>
              <a:rPr lang="en-US" dirty="0" smtClean="0"/>
              <a:t> (products) in SOP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1066117" y="4663885"/>
            <a:ext cx="1353148" cy="1706563"/>
            <a:chOff x="4128" y="2894"/>
            <a:chExt cx="864" cy="1088"/>
          </a:xfrm>
        </p:grpSpPr>
        <p:sp>
          <p:nvSpPr>
            <p:cNvPr id="7" name="Rectangle 3"/>
            <p:cNvSpPr>
              <a:spLocks noChangeArrowheads="1"/>
            </p:cNvSpPr>
            <p:nvPr/>
          </p:nvSpPr>
          <p:spPr bwMode="auto">
            <a:xfrm>
              <a:off x="4128" y="2894"/>
              <a:ext cx="864" cy="10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18795" tIns="26626" rIns="18795" bIns="26626"/>
            <a:lstStyle/>
            <a:p>
              <a:pPr defTabSz="901700">
                <a:lnSpc>
                  <a:spcPts val="17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 dirty="0">
                  <a:solidFill>
                    <a:srgbClr val="000000"/>
                  </a:solidFill>
                  <a:latin typeface="Comic Sans MS" pitchFamily="66" charset="0"/>
                </a:rPr>
                <a:t>x	y	F</a:t>
              </a:r>
            </a:p>
            <a:p>
              <a:pPr defTabSz="901700">
                <a:lnSpc>
                  <a:spcPts val="1775"/>
                </a:lnSpc>
                <a:spcBef>
                  <a:spcPts val="888"/>
                </a:spcBef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 dirty="0">
                  <a:solidFill>
                    <a:srgbClr val="000000"/>
                  </a:solidFill>
                  <a:latin typeface="Comic Sans MS" pitchFamily="66" charset="0"/>
                </a:rPr>
                <a:t>0	0	1</a:t>
              </a:r>
            </a:p>
            <a:p>
              <a:pPr defTabSz="901700">
                <a:lnSpc>
                  <a:spcPts val="1775"/>
                </a:lnSpc>
                <a:spcBef>
                  <a:spcPts val="888"/>
                </a:spcBef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 dirty="0">
                  <a:solidFill>
                    <a:srgbClr val="000000"/>
                  </a:solidFill>
                  <a:latin typeface="Comic Sans MS" pitchFamily="66" charset="0"/>
                </a:rPr>
                <a:t>0	1	1</a:t>
              </a:r>
            </a:p>
            <a:p>
              <a:pPr defTabSz="901700">
                <a:lnSpc>
                  <a:spcPts val="1775"/>
                </a:lnSpc>
                <a:spcBef>
                  <a:spcPts val="888"/>
                </a:spcBef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 dirty="0">
                  <a:solidFill>
                    <a:srgbClr val="000000"/>
                  </a:solidFill>
                  <a:latin typeface="Comic Sans MS" pitchFamily="66" charset="0"/>
                </a:rPr>
                <a:t>1	0	0</a:t>
              </a:r>
            </a:p>
            <a:p>
              <a:pPr defTabSz="901700">
                <a:lnSpc>
                  <a:spcPts val="1775"/>
                </a:lnSpc>
                <a:spcBef>
                  <a:spcPts val="888"/>
                </a:spcBef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 dirty="0">
                  <a:solidFill>
                    <a:srgbClr val="000000"/>
                  </a:solidFill>
                  <a:latin typeface="Comic Sans MS" pitchFamily="66" charset="0"/>
                </a:rPr>
                <a:t>1	1	0</a:t>
              </a:r>
            </a:p>
          </p:txBody>
        </p:sp>
        <p:sp>
          <p:nvSpPr>
            <p:cNvPr id="8" name="Line 4"/>
            <p:cNvSpPr>
              <a:spLocks noChangeShapeType="1"/>
            </p:cNvSpPr>
            <p:nvPr/>
          </p:nvSpPr>
          <p:spPr bwMode="auto">
            <a:xfrm>
              <a:off x="4128" y="3078"/>
              <a:ext cx="84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5"/>
            <p:cNvSpPr>
              <a:spLocks noChangeShapeType="1"/>
            </p:cNvSpPr>
            <p:nvPr/>
          </p:nvSpPr>
          <p:spPr bwMode="auto">
            <a:xfrm>
              <a:off x="4676" y="2906"/>
              <a:ext cx="0" cy="104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" name="Group 8"/>
          <p:cNvGrpSpPr>
            <a:grpSpLocks/>
          </p:cNvGrpSpPr>
          <p:nvPr/>
        </p:nvGrpSpPr>
        <p:grpSpPr bwMode="auto">
          <a:xfrm>
            <a:off x="6553200" y="4800600"/>
            <a:ext cx="1352550" cy="1414463"/>
            <a:chOff x="544" y="2864"/>
            <a:chExt cx="864" cy="902"/>
          </a:xfrm>
        </p:grpSpPr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786" y="3254"/>
              <a:ext cx="520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18795" tIns="26626" rIns="18795" bIns="26626"/>
            <a:lstStyle/>
            <a:p>
              <a:pPr defTabSz="901700">
                <a:lnSpc>
                  <a:spcPts val="17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400">
                  <a:solidFill>
                    <a:srgbClr val="000000"/>
                  </a:solidFill>
                  <a:latin typeface="Comic Sans MS" pitchFamily="66" charset="0"/>
                </a:rPr>
                <a:t>	</a:t>
              </a:r>
            </a:p>
            <a:p>
              <a:pPr defTabSz="901700">
                <a:lnSpc>
                  <a:spcPts val="1775"/>
                </a:lnSpc>
                <a:spcBef>
                  <a:spcPts val="1775"/>
                </a:spcBef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400">
                  <a:solidFill>
                    <a:srgbClr val="000000"/>
                  </a:solidFill>
                  <a:latin typeface="Comic Sans MS" pitchFamily="66" charset="0"/>
                </a:rPr>
                <a:t>	</a:t>
              </a: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768" y="2960"/>
              <a:ext cx="352" cy="20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18795" tIns="26626" rIns="18795" bIns="26626"/>
            <a:lstStyle/>
            <a:p>
              <a:pPr algn="ctr" defTabSz="901700">
                <a:lnSpc>
                  <a:spcPts val="15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>
                  <a:solidFill>
                    <a:srgbClr val="000000"/>
                  </a:solidFill>
                  <a:latin typeface="Comic Sans MS" pitchFamily="66" charset="0"/>
                </a:rPr>
                <a:t>0</a:t>
              </a: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1056" y="2960"/>
              <a:ext cx="352" cy="20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18795" tIns="26626" rIns="18795" bIns="26626"/>
            <a:lstStyle/>
            <a:p>
              <a:pPr algn="ctr" defTabSz="901700">
                <a:lnSpc>
                  <a:spcPts val="15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>
                  <a:solidFill>
                    <a:srgbClr val="000000"/>
                  </a:solidFill>
                  <a:latin typeface="Comic Sans MS" pitchFamily="66" charset="0"/>
                </a:rPr>
                <a:t>1</a:t>
              </a:r>
            </a:p>
          </p:txBody>
        </p:sp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672" y="2864"/>
              <a:ext cx="368" cy="20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18795" tIns="26626" rIns="18795" bIns="26626"/>
            <a:lstStyle/>
            <a:p>
              <a:pPr defTabSz="901700">
                <a:lnSpc>
                  <a:spcPts val="15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>
                  <a:solidFill>
                    <a:srgbClr val="000000"/>
                  </a:solidFill>
                  <a:latin typeface="Comic Sans MS" pitchFamily="66" charset="0"/>
                </a:rPr>
                <a:t>y</a:t>
              </a:r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544" y="2976"/>
              <a:ext cx="368" cy="20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18795" tIns="26626" rIns="18795" bIns="26626"/>
            <a:lstStyle/>
            <a:p>
              <a:pPr defTabSz="901700">
                <a:lnSpc>
                  <a:spcPts val="15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>
                  <a:solidFill>
                    <a:srgbClr val="000000"/>
                  </a:solidFill>
                  <a:latin typeface="Comic Sans MS" pitchFamily="66" charset="0"/>
                </a:rPr>
                <a:t>x</a:t>
              </a:r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656" y="3168"/>
              <a:ext cx="352" cy="20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18795" tIns="26626" rIns="18795" bIns="26626"/>
            <a:lstStyle/>
            <a:p>
              <a:pPr defTabSz="901700">
                <a:lnSpc>
                  <a:spcPts val="15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>
                  <a:solidFill>
                    <a:srgbClr val="000000"/>
                  </a:solidFill>
                  <a:latin typeface="Comic Sans MS" pitchFamily="66" charset="0"/>
                </a:rPr>
                <a:t>0</a:t>
              </a:r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656" y="3440"/>
              <a:ext cx="352" cy="20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18795" tIns="26626" rIns="18795" bIns="26626"/>
            <a:lstStyle/>
            <a:p>
              <a:pPr defTabSz="901700">
                <a:lnSpc>
                  <a:spcPts val="15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>
                  <a:solidFill>
                    <a:srgbClr val="000000"/>
                  </a:solidFill>
                  <a:latin typeface="Comic Sans MS" pitchFamily="66" charset="0"/>
                </a:rPr>
                <a:t>1</a:t>
              </a:r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768" y="3160"/>
              <a:ext cx="352" cy="29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18795" tIns="26626" rIns="18795" bIns="26626"/>
            <a:lstStyle/>
            <a:p>
              <a:pPr algn="ctr" defTabSz="901700">
                <a:lnSpc>
                  <a:spcPts val="1775"/>
                </a:lnSpc>
                <a:spcBef>
                  <a:spcPts val="888"/>
                </a:spcBef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>
                  <a:solidFill>
                    <a:srgbClr val="000000"/>
                  </a:solidFill>
                  <a:latin typeface="Comic Sans MS" pitchFamily="66" charset="0"/>
                </a:rPr>
                <a:t>1</a:t>
              </a:r>
            </a:p>
          </p:txBody>
        </p:sp>
        <p:sp>
          <p:nvSpPr>
            <p:cNvPr id="19" name="Rectangle 17"/>
            <p:cNvSpPr>
              <a:spLocks noChangeArrowheads="1"/>
            </p:cNvSpPr>
            <p:nvPr/>
          </p:nvSpPr>
          <p:spPr bwMode="auto">
            <a:xfrm>
              <a:off x="768" y="3448"/>
              <a:ext cx="352" cy="29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18795" tIns="26626" rIns="18795" bIns="26626"/>
            <a:lstStyle/>
            <a:p>
              <a:pPr algn="ctr" defTabSz="901700">
                <a:lnSpc>
                  <a:spcPts val="1775"/>
                </a:lnSpc>
                <a:spcBef>
                  <a:spcPts val="888"/>
                </a:spcBef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>
                  <a:solidFill>
                    <a:srgbClr val="000000"/>
                  </a:solidFill>
                  <a:latin typeface="Comic Sans MS" pitchFamily="66" charset="0"/>
                </a:rPr>
                <a:t>0</a:t>
              </a:r>
            </a:p>
          </p:txBody>
        </p:sp>
        <p:sp>
          <p:nvSpPr>
            <p:cNvPr id="20" name="Rectangle 18"/>
            <p:cNvSpPr>
              <a:spLocks noChangeArrowheads="1"/>
            </p:cNvSpPr>
            <p:nvPr/>
          </p:nvSpPr>
          <p:spPr bwMode="auto">
            <a:xfrm>
              <a:off x="1056" y="3448"/>
              <a:ext cx="352" cy="29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18795" tIns="26626" rIns="18795" bIns="26626"/>
            <a:lstStyle/>
            <a:p>
              <a:pPr algn="ctr" defTabSz="901700">
                <a:lnSpc>
                  <a:spcPts val="1775"/>
                </a:lnSpc>
                <a:spcBef>
                  <a:spcPts val="888"/>
                </a:spcBef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>
                  <a:solidFill>
                    <a:srgbClr val="000000"/>
                  </a:solidFill>
                  <a:latin typeface="Comic Sans MS" pitchFamily="66" charset="0"/>
                </a:rPr>
                <a:t>0</a:t>
              </a:r>
            </a:p>
          </p:txBody>
        </p:sp>
        <p:sp>
          <p:nvSpPr>
            <p:cNvPr id="21" name="Rectangle 19"/>
            <p:cNvSpPr>
              <a:spLocks noChangeArrowheads="1"/>
            </p:cNvSpPr>
            <p:nvPr/>
          </p:nvSpPr>
          <p:spPr bwMode="auto">
            <a:xfrm>
              <a:off x="1056" y="3160"/>
              <a:ext cx="352" cy="29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18795" tIns="26626" rIns="18795" bIns="26626"/>
            <a:lstStyle/>
            <a:p>
              <a:pPr algn="ctr" defTabSz="901700">
                <a:lnSpc>
                  <a:spcPts val="1775"/>
                </a:lnSpc>
                <a:spcBef>
                  <a:spcPts val="888"/>
                </a:spcBef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 dirty="0">
                  <a:solidFill>
                    <a:srgbClr val="000000"/>
                  </a:solidFill>
                  <a:latin typeface="Comic Sans MS" pitchFamily="66" charset="0"/>
                </a:rPr>
                <a:t>1</a:t>
              </a:r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768" y="3120"/>
              <a:ext cx="576" cy="57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>
              <a:off x="1056" y="3120"/>
              <a:ext cx="0" cy="5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 flipH="1">
              <a:off x="768" y="3408"/>
              <a:ext cx="5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 flipH="1" flipV="1">
              <a:off x="576" y="2928"/>
              <a:ext cx="192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6" name="Group 43"/>
          <p:cNvGrpSpPr>
            <a:grpSpLocks/>
          </p:cNvGrpSpPr>
          <p:nvPr/>
        </p:nvGrpSpPr>
        <p:grpSpPr bwMode="auto">
          <a:xfrm>
            <a:off x="3505200" y="4876800"/>
            <a:ext cx="1504950" cy="1414463"/>
            <a:chOff x="144" y="2352"/>
            <a:chExt cx="948" cy="891"/>
          </a:xfrm>
        </p:grpSpPr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479" y="2737"/>
              <a:ext cx="512" cy="50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18795" tIns="26626" rIns="18795" bIns="26626"/>
            <a:lstStyle/>
            <a:p>
              <a:pPr defTabSz="901700">
                <a:lnSpc>
                  <a:spcPts val="17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400">
                  <a:solidFill>
                    <a:srgbClr val="000000"/>
                  </a:solidFill>
                  <a:latin typeface="Comic Sans MS" pitchFamily="66" charset="0"/>
                </a:rPr>
                <a:t>	</a:t>
              </a:r>
            </a:p>
            <a:p>
              <a:pPr defTabSz="901700">
                <a:lnSpc>
                  <a:spcPts val="1775"/>
                </a:lnSpc>
                <a:spcBef>
                  <a:spcPts val="1775"/>
                </a:spcBef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400">
                  <a:solidFill>
                    <a:srgbClr val="000000"/>
                  </a:solidFill>
                  <a:latin typeface="Comic Sans MS" pitchFamily="66" charset="0"/>
                </a:rPr>
                <a:t>	</a:t>
              </a:r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461" y="2447"/>
              <a:ext cx="347" cy="20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18795" tIns="26626" rIns="18795" bIns="26626"/>
            <a:lstStyle/>
            <a:p>
              <a:pPr algn="ctr" defTabSz="901700">
                <a:lnSpc>
                  <a:spcPts val="15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>
                  <a:solidFill>
                    <a:srgbClr val="000000"/>
                  </a:solidFill>
                  <a:latin typeface="Comic Sans MS" pitchFamily="66" charset="0"/>
                </a:rPr>
                <a:t>0</a:t>
              </a: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745" y="2447"/>
              <a:ext cx="347" cy="20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18795" tIns="26626" rIns="18795" bIns="26626"/>
            <a:lstStyle/>
            <a:p>
              <a:pPr algn="ctr" defTabSz="901700">
                <a:lnSpc>
                  <a:spcPts val="15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>
                  <a:solidFill>
                    <a:srgbClr val="000000"/>
                  </a:solidFill>
                  <a:latin typeface="Comic Sans MS" pitchFamily="66" charset="0"/>
                </a:rPr>
                <a:t>1</a:t>
              </a: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366" y="2352"/>
              <a:ext cx="363" cy="20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18795" tIns="26626" rIns="18795" bIns="26626"/>
            <a:lstStyle/>
            <a:p>
              <a:pPr defTabSz="901700">
                <a:lnSpc>
                  <a:spcPts val="15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>
                  <a:solidFill>
                    <a:srgbClr val="000000"/>
                  </a:solidFill>
                  <a:latin typeface="Comic Sans MS" pitchFamily="66" charset="0"/>
                </a:rPr>
                <a:t>y</a:t>
              </a: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240" y="2463"/>
              <a:ext cx="363" cy="20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18795" tIns="26626" rIns="18795" bIns="26626"/>
            <a:lstStyle/>
            <a:p>
              <a:pPr defTabSz="901700">
                <a:lnSpc>
                  <a:spcPts val="15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>
                  <a:solidFill>
                    <a:srgbClr val="000000"/>
                  </a:solidFill>
                  <a:latin typeface="Comic Sans MS" pitchFamily="66" charset="0"/>
                </a:rPr>
                <a:t>x</a:t>
              </a:r>
            </a:p>
          </p:txBody>
        </p:sp>
        <p:sp>
          <p:nvSpPr>
            <p:cNvPr id="32" name="Rectangle 30"/>
            <p:cNvSpPr>
              <a:spLocks noChangeArrowheads="1"/>
            </p:cNvSpPr>
            <p:nvPr/>
          </p:nvSpPr>
          <p:spPr bwMode="auto">
            <a:xfrm>
              <a:off x="350" y="2652"/>
              <a:ext cx="348" cy="20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18795" tIns="26626" rIns="18795" bIns="26626"/>
            <a:lstStyle/>
            <a:p>
              <a:pPr defTabSz="901700">
                <a:lnSpc>
                  <a:spcPts val="15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>
                  <a:solidFill>
                    <a:srgbClr val="000000"/>
                  </a:solidFill>
                  <a:latin typeface="Comic Sans MS" pitchFamily="66" charset="0"/>
                </a:rPr>
                <a:t>0</a:t>
              </a:r>
            </a:p>
          </p:txBody>
        </p:sp>
        <p:sp>
          <p:nvSpPr>
            <p:cNvPr id="33" name="Rectangle 31"/>
            <p:cNvSpPr>
              <a:spLocks noChangeArrowheads="1"/>
            </p:cNvSpPr>
            <p:nvPr/>
          </p:nvSpPr>
          <p:spPr bwMode="auto">
            <a:xfrm>
              <a:off x="350" y="2921"/>
              <a:ext cx="348" cy="20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18795" tIns="26626" rIns="18795" bIns="26626"/>
            <a:lstStyle/>
            <a:p>
              <a:pPr defTabSz="901700">
                <a:lnSpc>
                  <a:spcPts val="15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>
                  <a:solidFill>
                    <a:srgbClr val="000000"/>
                  </a:solidFill>
                  <a:latin typeface="Comic Sans MS" pitchFamily="66" charset="0"/>
                </a:rPr>
                <a:t>1</a:t>
              </a:r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auto">
            <a:xfrm>
              <a:off x="461" y="2644"/>
              <a:ext cx="347" cy="29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18795" tIns="26626" rIns="18795" bIns="26626"/>
            <a:lstStyle/>
            <a:p>
              <a:pPr algn="ctr" defTabSz="901700">
                <a:lnSpc>
                  <a:spcPts val="1775"/>
                </a:lnSpc>
                <a:spcBef>
                  <a:spcPts val="888"/>
                </a:spcBef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>
                  <a:solidFill>
                    <a:srgbClr val="000000"/>
                  </a:solidFill>
                  <a:latin typeface="Comic Sans MS" pitchFamily="66" charset="0"/>
                </a:rPr>
                <a:t>x’y’</a:t>
              </a:r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auto">
            <a:xfrm>
              <a:off x="461" y="2929"/>
              <a:ext cx="347" cy="2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18795" tIns="26626" rIns="18795" bIns="26626"/>
            <a:lstStyle/>
            <a:p>
              <a:pPr algn="ctr" defTabSz="901700">
                <a:lnSpc>
                  <a:spcPts val="1775"/>
                </a:lnSpc>
                <a:spcBef>
                  <a:spcPts val="888"/>
                </a:spcBef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>
                  <a:solidFill>
                    <a:srgbClr val="000000"/>
                  </a:solidFill>
                  <a:latin typeface="Comic Sans MS" pitchFamily="66" charset="0"/>
                </a:rPr>
                <a:t>xy’</a:t>
              </a:r>
            </a:p>
          </p:txBody>
        </p:sp>
        <p:sp>
          <p:nvSpPr>
            <p:cNvPr id="36" name="Rectangle 34"/>
            <p:cNvSpPr>
              <a:spLocks noChangeArrowheads="1"/>
            </p:cNvSpPr>
            <p:nvPr/>
          </p:nvSpPr>
          <p:spPr bwMode="auto">
            <a:xfrm>
              <a:off x="745" y="2929"/>
              <a:ext cx="347" cy="2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18795" tIns="26626" rIns="18795" bIns="26626"/>
            <a:lstStyle/>
            <a:p>
              <a:pPr algn="ctr" defTabSz="901700">
                <a:lnSpc>
                  <a:spcPts val="1775"/>
                </a:lnSpc>
                <a:spcBef>
                  <a:spcPts val="888"/>
                </a:spcBef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>
                  <a:solidFill>
                    <a:srgbClr val="000000"/>
                  </a:solidFill>
                  <a:latin typeface="Comic Sans MS" pitchFamily="66" charset="0"/>
                </a:rPr>
                <a:t>xy</a:t>
              </a:r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745" y="2644"/>
              <a:ext cx="347" cy="29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18795" tIns="26626" rIns="18795" bIns="26626"/>
            <a:lstStyle/>
            <a:p>
              <a:pPr algn="ctr" defTabSz="901700">
                <a:lnSpc>
                  <a:spcPts val="1775"/>
                </a:lnSpc>
                <a:spcBef>
                  <a:spcPts val="888"/>
                </a:spcBef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>
                  <a:solidFill>
                    <a:srgbClr val="000000"/>
                  </a:solidFill>
                  <a:latin typeface="Comic Sans MS" pitchFamily="66" charset="0"/>
                </a:rPr>
                <a:t>x’y</a:t>
              </a:r>
            </a:p>
          </p:txBody>
        </p:sp>
        <p:sp>
          <p:nvSpPr>
            <p:cNvPr id="38" name="Rectangle 36"/>
            <p:cNvSpPr>
              <a:spLocks noChangeArrowheads="1"/>
            </p:cNvSpPr>
            <p:nvPr/>
          </p:nvSpPr>
          <p:spPr bwMode="auto">
            <a:xfrm>
              <a:off x="461" y="2605"/>
              <a:ext cx="568" cy="56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Line 37"/>
            <p:cNvSpPr>
              <a:spLocks noChangeShapeType="1"/>
            </p:cNvSpPr>
            <p:nvPr/>
          </p:nvSpPr>
          <p:spPr bwMode="auto">
            <a:xfrm>
              <a:off x="745" y="2605"/>
              <a:ext cx="0" cy="56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38"/>
            <p:cNvSpPr>
              <a:spLocks noChangeShapeType="1"/>
            </p:cNvSpPr>
            <p:nvPr/>
          </p:nvSpPr>
          <p:spPr bwMode="auto">
            <a:xfrm flipH="1">
              <a:off x="461" y="2889"/>
              <a:ext cx="5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Line 39"/>
            <p:cNvSpPr>
              <a:spLocks noChangeShapeType="1"/>
            </p:cNvSpPr>
            <p:nvPr/>
          </p:nvSpPr>
          <p:spPr bwMode="auto">
            <a:xfrm flipH="1" flipV="1">
              <a:off x="272" y="2415"/>
              <a:ext cx="189" cy="1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40"/>
            <p:cNvSpPr>
              <a:spLocks noChangeShapeType="1"/>
            </p:cNvSpPr>
            <p:nvPr/>
          </p:nvSpPr>
          <p:spPr bwMode="auto">
            <a:xfrm>
              <a:off x="288" y="2928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Rectangle 41"/>
            <p:cNvSpPr>
              <a:spLocks noChangeArrowheads="1"/>
            </p:cNvSpPr>
            <p:nvPr/>
          </p:nvSpPr>
          <p:spPr bwMode="auto">
            <a:xfrm>
              <a:off x="144" y="2928"/>
              <a:ext cx="363" cy="20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18795" tIns="26626" rIns="18795" bIns="26626"/>
            <a:lstStyle/>
            <a:p>
              <a:pPr defTabSz="901700">
                <a:lnSpc>
                  <a:spcPts val="15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>
                  <a:solidFill>
                    <a:srgbClr val="000000"/>
                  </a:solidFill>
                  <a:latin typeface="Comic Sans MS" pitchFamily="66" charset="0"/>
                </a:rPr>
                <a:t>x</a:t>
              </a:r>
            </a:p>
          </p:txBody>
        </p:sp>
      </p:grpSp>
      <p:sp>
        <p:nvSpPr>
          <p:cNvPr id="44" name="Text Box 46"/>
          <p:cNvSpPr txBox="1">
            <a:spLocks noChangeArrowheads="1"/>
          </p:cNvSpPr>
          <p:nvPr/>
        </p:nvSpPr>
        <p:spPr bwMode="auto">
          <a:xfrm>
            <a:off x="1066800" y="3657600"/>
            <a:ext cx="4963410" cy="584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cs typeface="Arial" charset="0"/>
              </a:rPr>
              <a:t>F (</a:t>
            </a:r>
            <a:r>
              <a:rPr lang="en-US" sz="3200" dirty="0" err="1" smtClean="0">
                <a:solidFill>
                  <a:schemeClr val="tx2"/>
                </a:solidFill>
                <a:cs typeface="Arial" charset="0"/>
              </a:rPr>
              <a:t>x.y</a:t>
            </a:r>
            <a:r>
              <a:rPr lang="en-US" sz="3200" dirty="0" smtClean="0">
                <a:solidFill>
                  <a:schemeClr val="tx2"/>
                </a:solidFill>
                <a:cs typeface="Arial" charset="0"/>
              </a:rPr>
              <a:t>) </a:t>
            </a:r>
            <a:r>
              <a:rPr lang="en-US" sz="3200" dirty="0">
                <a:solidFill>
                  <a:schemeClr val="tx2"/>
                </a:solidFill>
                <a:cs typeface="Arial" charset="0"/>
              </a:rPr>
              <a:t>= Σ(m</a:t>
            </a:r>
            <a:r>
              <a:rPr lang="en-US" sz="3200" baseline="-25000" dirty="0">
                <a:solidFill>
                  <a:schemeClr val="tx2"/>
                </a:solidFill>
                <a:cs typeface="Arial" charset="0"/>
              </a:rPr>
              <a:t>0</a:t>
            </a:r>
            <a:r>
              <a:rPr lang="en-US" sz="3200" dirty="0">
                <a:solidFill>
                  <a:schemeClr val="tx2"/>
                </a:solidFill>
                <a:cs typeface="Arial" charset="0"/>
              </a:rPr>
              <a:t>,m</a:t>
            </a:r>
            <a:r>
              <a:rPr lang="en-US" sz="3200" baseline="-25000" dirty="0">
                <a:solidFill>
                  <a:schemeClr val="tx2"/>
                </a:solidFill>
                <a:cs typeface="Arial" charset="0"/>
              </a:rPr>
              <a:t>1</a:t>
            </a:r>
            <a:r>
              <a:rPr lang="en-US" sz="3200" dirty="0">
                <a:solidFill>
                  <a:schemeClr val="tx2"/>
                </a:solidFill>
                <a:cs typeface="Arial" charset="0"/>
              </a:rPr>
              <a:t>) = </a:t>
            </a:r>
            <a:r>
              <a:rPr lang="en-US" sz="3200" dirty="0" err="1" smtClean="0">
                <a:solidFill>
                  <a:schemeClr val="tx2"/>
                </a:solidFill>
                <a:cs typeface="Arial" charset="0"/>
              </a:rPr>
              <a:t>x’y</a:t>
            </a:r>
            <a:r>
              <a:rPr lang="en-US" sz="3200" dirty="0" smtClean="0">
                <a:solidFill>
                  <a:schemeClr val="tx2"/>
                </a:solidFill>
                <a:cs typeface="Arial" charset="0"/>
              </a:rPr>
              <a:t>’ + </a:t>
            </a:r>
            <a:r>
              <a:rPr lang="en-US" sz="3200" dirty="0" err="1" smtClean="0">
                <a:solidFill>
                  <a:schemeClr val="tx2"/>
                </a:solidFill>
                <a:cs typeface="Arial" charset="0"/>
              </a:rPr>
              <a:t>x’y</a:t>
            </a:r>
            <a:r>
              <a:rPr lang="en-US" sz="3200" dirty="0" smtClean="0">
                <a:solidFill>
                  <a:schemeClr val="tx2"/>
                </a:solidFill>
                <a:cs typeface="Arial" charset="0"/>
              </a:rPr>
              <a:t> </a:t>
            </a:r>
            <a:endParaRPr lang="en-US" sz="32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899" y="1107342"/>
            <a:ext cx="2718435" cy="430887"/>
          </a:xfrm>
        </p:spPr>
        <p:txBody>
          <a:bodyPr/>
          <a:lstStyle/>
          <a:p>
            <a:r>
              <a:rPr lang="en-US" dirty="0" smtClean="0"/>
              <a:t>Example 6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33400" y="2743200"/>
          <a:ext cx="4419600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900"/>
                <a:gridCol w="1104900"/>
                <a:gridCol w="1104900"/>
                <a:gridCol w="1104900"/>
              </a:tblGrid>
              <a:tr h="6096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0960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60960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6096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object 2"/>
          <p:cNvSpPr txBox="1"/>
          <p:nvPr/>
        </p:nvSpPr>
        <p:spPr>
          <a:xfrm>
            <a:off x="1374060" y="599518"/>
            <a:ext cx="454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Department of Computer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899" y="1107342"/>
            <a:ext cx="2718435" cy="430887"/>
          </a:xfrm>
        </p:spPr>
        <p:txBody>
          <a:bodyPr/>
          <a:lstStyle/>
          <a:p>
            <a:r>
              <a:rPr lang="en-US" dirty="0" smtClean="0"/>
              <a:t>Example 6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3420" y="1754194"/>
            <a:ext cx="8237158" cy="738664"/>
          </a:xfrm>
        </p:spPr>
        <p:txBody>
          <a:bodyPr/>
          <a:lstStyle/>
          <a:p>
            <a:r>
              <a:rPr lang="en-US" dirty="0" smtClean="0"/>
              <a:t>Prime implicants – 5</a:t>
            </a:r>
          </a:p>
          <a:p>
            <a:r>
              <a:rPr lang="en-US" dirty="0" smtClean="0"/>
              <a:t>Essential prime implicants - 3</a:t>
            </a:r>
            <a:endParaRPr lang="en-US" dirty="0"/>
          </a:p>
        </p:txBody>
      </p:sp>
      <p:pic>
        <p:nvPicPr>
          <p:cNvPr id="49154" name="Picture 2" descr="http://web.cecs.pdx.edu/~mcnames/ECE171/Lectures/Lecture10/KarnaughMaps6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38800" y="2971800"/>
            <a:ext cx="3048000" cy="2362200"/>
          </a:xfrm>
          <a:prstGeom prst="rect">
            <a:avLst/>
          </a:prstGeom>
          <a:noFill/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33400" y="2743200"/>
          <a:ext cx="4419600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900"/>
                <a:gridCol w="1104900"/>
                <a:gridCol w="1104900"/>
                <a:gridCol w="1104900"/>
              </a:tblGrid>
              <a:tr h="6096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0960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60960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6096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object 2"/>
          <p:cNvSpPr txBox="1"/>
          <p:nvPr/>
        </p:nvSpPr>
        <p:spPr>
          <a:xfrm>
            <a:off x="1374060" y="599518"/>
            <a:ext cx="454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Department of Computer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899" y="1107342"/>
            <a:ext cx="2718435" cy="430887"/>
          </a:xfrm>
        </p:spPr>
        <p:txBody>
          <a:bodyPr/>
          <a:lstStyle/>
          <a:p>
            <a:r>
              <a:rPr lang="en-US" dirty="0" smtClean="0"/>
              <a:t>Example 7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02" name="Picture 2" descr="http://web.cecs.pdx.edu/~mcnames/ECE171/Lectures/Lecture10/KarnaughMaps7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38800" y="2743199"/>
            <a:ext cx="3048000" cy="2893951"/>
          </a:xfrm>
          <a:prstGeom prst="rect">
            <a:avLst/>
          </a:prstGeom>
          <a:noFill/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143000" y="3200400"/>
          <a:ext cx="3581400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350"/>
                <a:gridCol w="895350"/>
                <a:gridCol w="895350"/>
                <a:gridCol w="895350"/>
              </a:tblGrid>
              <a:tr h="6286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62865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6286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6286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object 2"/>
          <p:cNvSpPr txBox="1"/>
          <p:nvPr/>
        </p:nvSpPr>
        <p:spPr>
          <a:xfrm>
            <a:off x="1374060" y="599518"/>
            <a:ext cx="454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Department of Computer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899" y="1107342"/>
            <a:ext cx="2718435" cy="430887"/>
          </a:xfrm>
        </p:spPr>
        <p:txBody>
          <a:bodyPr/>
          <a:lstStyle/>
          <a:p>
            <a:r>
              <a:rPr lang="en-US" dirty="0" smtClean="0"/>
              <a:t>Example 7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3420" y="1754194"/>
            <a:ext cx="8237158" cy="738664"/>
          </a:xfrm>
        </p:spPr>
        <p:txBody>
          <a:bodyPr/>
          <a:lstStyle/>
          <a:p>
            <a:r>
              <a:rPr lang="en-US" dirty="0" smtClean="0"/>
              <a:t>Prime implicants – 8</a:t>
            </a:r>
          </a:p>
          <a:p>
            <a:r>
              <a:rPr lang="en-US" dirty="0" smtClean="0"/>
              <a:t>Essential prime implicants - 0</a:t>
            </a:r>
            <a:endParaRPr lang="en-US" dirty="0"/>
          </a:p>
        </p:txBody>
      </p:sp>
      <p:pic>
        <p:nvPicPr>
          <p:cNvPr id="51202" name="Picture 2" descr="http://web.cecs.pdx.edu/~mcnames/ECE171/Lectures/Lecture10/KarnaughMaps7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38800" y="2743199"/>
            <a:ext cx="3048000" cy="2893951"/>
          </a:xfrm>
          <a:prstGeom prst="rect">
            <a:avLst/>
          </a:prstGeom>
          <a:noFill/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143000" y="3200400"/>
          <a:ext cx="3581400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350"/>
                <a:gridCol w="895350"/>
                <a:gridCol w="895350"/>
                <a:gridCol w="895350"/>
              </a:tblGrid>
              <a:tr h="6286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62865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6286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6286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object 2"/>
          <p:cNvSpPr txBox="1"/>
          <p:nvPr/>
        </p:nvSpPr>
        <p:spPr>
          <a:xfrm>
            <a:off x="1374060" y="599518"/>
            <a:ext cx="454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Department of Computer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899" y="1107342"/>
            <a:ext cx="2718435" cy="430887"/>
          </a:xfrm>
        </p:spPr>
        <p:txBody>
          <a:bodyPr/>
          <a:lstStyle/>
          <a:p>
            <a:r>
              <a:rPr lang="en-US" dirty="0" smtClean="0"/>
              <a:t>Example 8</a:t>
            </a:r>
            <a:endParaRPr lang="en-US" dirty="0"/>
          </a:p>
        </p:txBody>
      </p:sp>
      <p:pic>
        <p:nvPicPr>
          <p:cNvPr id="53250" name="Picture 2" descr="http://web.cecs.pdx.edu/~mcnames/ECE171/Lectures/Lecture10/KarnaughMaps8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57800" y="2819400"/>
            <a:ext cx="3063977" cy="2743200"/>
          </a:xfrm>
          <a:prstGeom prst="rect">
            <a:avLst/>
          </a:prstGeom>
          <a:noFill/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52400" y="3352800"/>
          <a:ext cx="42672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/>
                <a:gridCol w="1066800"/>
                <a:gridCol w="1066800"/>
                <a:gridCol w="1066800"/>
              </a:tblGrid>
              <a:tr h="533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object 2"/>
          <p:cNvSpPr txBox="1"/>
          <p:nvPr/>
        </p:nvSpPr>
        <p:spPr>
          <a:xfrm>
            <a:off x="1374060" y="599518"/>
            <a:ext cx="454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Department of Computer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899" y="1107342"/>
            <a:ext cx="2718435" cy="430887"/>
          </a:xfrm>
        </p:spPr>
        <p:txBody>
          <a:bodyPr/>
          <a:lstStyle/>
          <a:p>
            <a:r>
              <a:rPr lang="en-US" dirty="0" smtClean="0"/>
              <a:t>Example 8</a:t>
            </a:r>
            <a:endParaRPr lang="en-US" dirty="0"/>
          </a:p>
        </p:txBody>
      </p:sp>
      <p:pic>
        <p:nvPicPr>
          <p:cNvPr id="53250" name="Picture 2" descr="http://web.cecs.pdx.edu/~mcnames/ECE171/Lectures/Lecture10/KarnaughMaps8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57800" y="2819400"/>
            <a:ext cx="3063977" cy="2743200"/>
          </a:xfrm>
          <a:prstGeom prst="rect">
            <a:avLst/>
          </a:prstGeom>
          <a:noFill/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52400" y="3352800"/>
          <a:ext cx="42672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/>
                <a:gridCol w="1066800"/>
                <a:gridCol w="1066800"/>
                <a:gridCol w="1066800"/>
              </a:tblGrid>
              <a:tr h="533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38200" y="2667000"/>
            <a:ext cx="29164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Prime implicants – 4</a:t>
            </a:r>
          </a:p>
          <a:p>
            <a:r>
              <a:rPr lang="en-US" dirty="0" smtClean="0"/>
              <a:t>Essential prime implicants - 3</a:t>
            </a:r>
            <a:endParaRPr lang="en-US" dirty="0"/>
          </a:p>
        </p:txBody>
      </p:sp>
      <p:sp>
        <p:nvSpPr>
          <p:cNvPr id="7" name="object 2"/>
          <p:cNvSpPr txBox="1"/>
          <p:nvPr/>
        </p:nvSpPr>
        <p:spPr>
          <a:xfrm>
            <a:off x="1374060" y="599518"/>
            <a:ext cx="454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Department of Computer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899" y="1107342"/>
            <a:ext cx="7327901" cy="2154436"/>
          </a:xfrm>
        </p:spPr>
        <p:txBody>
          <a:bodyPr/>
          <a:lstStyle/>
          <a:p>
            <a:pPr algn="ctr"/>
            <a:r>
              <a:rPr lang="en-US" dirty="0" smtClean="0"/>
              <a:t>Summary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3" name="object 2"/>
          <p:cNvSpPr txBox="1"/>
          <p:nvPr/>
        </p:nvSpPr>
        <p:spPr>
          <a:xfrm>
            <a:off x="1374060" y="599518"/>
            <a:ext cx="454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Department of Computer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2133600"/>
            <a:ext cx="8869031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400" dirty="0" err="1" smtClean="0">
                <a:cs typeface="Times New Roman" pitchFamily="18" charset="0"/>
              </a:rPr>
              <a:t>Karnaugh</a:t>
            </a:r>
            <a:r>
              <a:rPr lang="en-US" sz="2400" dirty="0" smtClean="0">
                <a:cs typeface="Times New Roman" pitchFamily="18" charset="0"/>
              </a:rPr>
              <a:t> map allows us to represent functions with new notation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400" dirty="0" smtClean="0">
              <a:cs typeface="Times New Roman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 smtClean="0">
                <a:cs typeface="Times New Roman" pitchFamily="18" charset="0"/>
              </a:rPr>
              <a:t>Representation allows for logic reduction.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400" dirty="0" smtClean="0">
              <a:cs typeface="Times New Roman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 smtClean="0">
                <a:cs typeface="Times New Roman" pitchFamily="18" charset="0"/>
              </a:rPr>
              <a:t>Each square represents one </a:t>
            </a:r>
            <a:r>
              <a:rPr lang="en-US" sz="2400" dirty="0" err="1" smtClean="0">
                <a:cs typeface="Times New Roman" pitchFamily="18" charset="0"/>
              </a:rPr>
              <a:t>minterm</a:t>
            </a:r>
            <a:endParaRPr lang="en-US" sz="2400" dirty="0" smtClean="0">
              <a:cs typeface="Times New Roman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endParaRPr lang="en-US" sz="2400" dirty="0" smtClean="0">
              <a:cs typeface="Times New Roman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 smtClean="0"/>
              <a:t>Each circle leads to one product term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400" dirty="0" smtClean="0">
              <a:cs typeface="Times New Roman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 err="1" smtClean="0">
                <a:cs typeface="Times New Roman" pitchFamily="18" charset="0"/>
              </a:rPr>
              <a:t>Implicant</a:t>
            </a:r>
            <a:r>
              <a:rPr lang="en-US" sz="2400" dirty="0" smtClean="0">
                <a:cs typeface="Times New Roman" pitchFamily="18" charset="0"/>
              </a:rPr>
              <a:t> and examples</a:t>
            </a:r>
          </a:p>
          <a:p>
            <a:pPr marL="457200" indent="-457200"/>
            <a:endParaRPr lang="en-US" sz="2400" dirty="0" smtClean="0">
              <a:cs typeface="Times New Roman" pitchFamily="18" charset="0"/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743200"/>
            <a:ext cx="8237158" cy="2031325"/>
          </a:xfrm>
        </p:spPr>
        <p:txBody>
          <a:bodyPr/>
          <a:lstStyle/>
          <a:p>
            <a:pPr algn="ctr"/>
            <a:endParaRPr lang="en-US" sz="4400" dirty="0" smtClean="0"/>
          </a:p>
          <a:p>
            <a:pPr algn="ctr"/>
            <a:endParaRPr lang="en-US" sz="4400" dirty="0" smtClean="0"/>
          </a:p>
          <a:p>
            <a:pPr algn="ctr"/>
            <a:r>
              <a:rPr lang="en-US" sz="4400" dirty="0" smtClean="0"/>
              <a:t>Thank you</a:t>
            </a:r>
            <a:endParaRPr lang="en-US" sz="4400" dirty="0"/>
          </a:p>
        </p:txBody>
      </p:sp>
      <p:sp>
        <p:nvSpPr>
          <p:cNvPr id="4" name="object 2"/>
          <p:cNvSpPr txBox="1"/>
          <p:nvPr/>
        </p:nvSpPr>
        <p:spPr>
          <a:xfrm>
            <a:off x="1374060" y="599518"/>
            <a:ext cx="454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Department of Computer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/>
          <p:nvPr/>
        </p:nvSpPr>
        <p:spPr>
          <a:xfrm>
            <a:off x="1374060" y="599518"/>
            <a:ext cx="454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Department of Computer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7" name="Group 4"/>
          <p:cNvGrpSpPr>
            <a:grpSpLocks/>
          </p:cNvGrpSpPr>
          <p:nvPr/>
        </p:nvGrpSpPr>
        <p:grpSpPr bwMode="auto">
          <a:xfrm>
            <a:off x="762000" y="2438400"/>
            <a:ext cx="3176589" cy="1295400"/>
            <a:chOff x="480" y="1536"/>
            <a:chExt cx="2001" cy="816"/>
          </a:xfrm>
        </p:grpSpPr>
        <p:sp>
          <p:nvSpPr>
            <p:cNvPr id="48" name="Rectangle 5"/>
            <p:cNvSpPr>
              <a:spLocks noChangeArrowheads="1"/>
            </p:cNvSpPr>
            <p:nvPr/>
          </p:nvSpPr>
          <p:spPr bwMode="auto">
            <a:xfrm>
              <a:off x="720" y="1872"/>
              <a:ext cx="240" cy="240"/>
            </a:xfrm>
            <a:prstGeom prst="rect">
              <a:avLst/>
            </a:prstGeom>
            <a:solidFill>
              <a:srgbClr val="CCEC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Book Antiqua" pitchFamily="18" charset="0"/>
                </a:rPr>
                <a:t>0</a:t>
              </a:r>
              <a:endParaRPr lang="en-US" sz="1600">
                <a:solidFill>
                  <a:schemeClr val="tx2"/>
                </a:solidFill>
                <a:latin typeface="Book Antiqua" pitchFamily="18" charset="0"/>
              </a:endParaRPr>
            </a:p>
          </p:txBody>
        </p:sp>
        <p:sp>
          <p:nvSpPr>
            <p:cNvPr id="49" name="Rectangle 6"/>
            <p:cNvSpPr>
              <a:spLocks noChangeArrowheads="1"/>
            </p:cNvSpPr>
            <p:nvPr/>
          </p:nvSpPr>
          <p:spPr bwMode="auto">
            <a:xfrm>
              <a:off x="480" y="1728"/>
              <a:ext cx="117" cy="23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2400" i="1">
                  <a:solidFill>
                    <a:schemeClr val="tx1"/>
                  </a:solidFill>
                  <a:latin typeface="Book Antiqua" pitchFamily="18" charset="0"/>
                </a:rPr>
                <a:t>A</a:t>
              </a:r>
              <a:endParaRPr lang="en-US" sz="2800" i="1">
                <a:solidFill>
                  <a:schemeClr val="tx1"/>
                </a:solidFill>
                <a:latin typeface="Book Antiqua" pitchFamily="18" charset="0"/>
              </a:endParaRPr>
            </a:p>
          </p:txBody>
        </p:sp>
        <p:sp>
          <p:nvSpPr>
            <p:cNvPr id="50" name="Rectangle 7"/>
            <p:cNvSpPr>
              <a:spLocks noChangeArrowheads="1"/>
            </p:cNvSpPr>
            <p:nvPr/>
          </p:nvSpPr>
          <p:spPr bwMode="auto">
            <a:xfrm>
              <a:off x="720" y="2112"/>
              <a:ext cx="240" cy="240"/>
            </a:xfrm>
            <a:prstGeom prst="rect">
              <a:avLst/>
            </a:prstGeom>
            <a:solidFill>
              <a:srgbClr val="CCEC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Book Antiqua" pitchFamily="18" charset="0"/>
                </a:rPr>
                <a:t>1</a:t>
              </a:r>
              <a:endParaRPr lang="en-US" sz="1600">
                <a:solidFill>
                  <a:schemeClr val="tx2"/>
                </a:solidFill>
                <a:latin typeface="Book Antiqua" pitchFamily="18" charset="0"/>
              </a:endParaRPr>
            </a:p>
          </p:txBody>
        </p:sp>
        <p:sp>
          <p:nvSpPr>
            <p:cNvPr id="51" name="Rectangle 8"/>
            <p:cNvSpPr>
              <a:spLocks noChangeArrowheads="1"/>
            </p:cNvSpPr>
            <p:nvPr/>
          </p:nvSpPr>
          <p:spPr bwMode="auto">
            <a:xfrm>
              <a:off x="960" y="2112"/>
              <a:ext cx="240" cy="240"/>
            </a:xfrm>
            <a:prstGeom prst="rect">
              <a:avLst/>
            </a:prstGeom>
            <a:solidFill>
              <a:srgbClr val="CCEC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Book Antiqua" pitchFamily="18" charset="0"/>
                </a:rPr>
                <a:t>0</a:t>
              </a:r>
              <a:endParaRPr lang="en-US" sz="1600">
                <a:solidFill>
                  <a:schemeClr val="tx2"/>
                </a:solidFill>
                <a:latin typeface="Book Antiqua" pitchFamily="18" charset="0"/>
              </a:endParaRPr>
            </a:p>
          </p:txBody>
        </p:sp>
        <p:sp>
          <p:nvSpPr>
            <p:cNvPr id="52" name="Rectangle 9"/>
            <p:cNvSpPr>
              <a:spLocks noChangeArrowheads="1"/>
            </p:cNvSpPr>
            <p:nvPr/>
          </p:nvSpPr>
          <p:spPr bwMode="auto">
            <a:xfrm>
              <a:off x="960" y="1872"/>
              <a:ext cx="240" cy="240"/>
            </a:xfrm>
            <a:prstGeom prst="rect">
              <a:avLst/>
            </a:prstGeom>
            <a:solidFill>
              <a:srgbClr val="CCEC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Book Antiqua" pitchFamily="18" charset="0"/>
                </a:rPr>
                <a:t>1</a:t>
              </a:r>
              <a:endParaRPr lang="en-US" sz="1600" dirty="0">
                <a:solidFill>
                  <a:schemeClr val="tx2"/>
                </a:solidFill>
                <a:latin typeface="Book Antiqua" pitchFamily="18" charset="0"/>
              </a:endParaRPr>
            </a:p>
          </p:txBody>
        </p:sp>
        <p:sp>
          <p:nvSpPr>
            <p:cNvPr id="53" name="Rectangle 10"/>
            <p:cNvSpPr>
              <a:spLocks noChangeArrowheads="1"/>
            </p:cNvSpPr>
            <p:nvPr/>
          </p:nvSpPr>
          <p:spPr bwMode="auto">
            <a:xfrm>
              <a:off x="624" y="1536"/>
              <a:ext cx="117" cy="23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2400" i="1">
                  <a:solidFill>
                    <a:schemeClr val="tx1"/>
                  </a:solidFill>
                  <a:latin typeface="Book Antiqua" pitchFamily="18" charset="0"/>
                </a:rPr>
                <a:t>B</a:t>
              </a:r>
              <a:endParaRPr lang="en-US" sz="2800" i="1">
                <a:solidFill>
                  <a:schemeClr val="tx1"/>
                </a:solidFill>
                <a:latin typeface="Book Antiqua" pitchFamily="18" charset="0"/>
              </a:endParaRPr>
            </a:p>
          </p:txBody>
        </p:sp>
        <p:sp>
          <p:nvSpPr>
            <p:cNvPr id="54" name="Line 11"/>
            <p:cNvSpPr>
              <a:spLocks noChangeShapeType="1"/>
            </p:cNvSpPr>
            <p:nvPr/>
          </p:nvSpPr>
          <p:spPr bwMode="auto">
            <a:xfrm flipH="1" flipV="1">
              <a:off x="528" y="1680"/>
              <a:ext cx="192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Rectangle 12"/>
            <p:cNvSpPr>
              <a:spLocks noChangeArrowheads="1"/>
            </p:cNvSpPr>
            <p:nvPr/>
          </p:nvSpPr>
          <p:spPr bwMode="auto">
            <a:xfrm>
              <a:off x="816" y="1632"/>
              <a:ext cx="96" cy="23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Book Antiqua" pitchFamily="18" charset="0"/>
                </a:rPr>
                <a:t>0</a:t>
              </a:r>
              <a:endParaRPr lang="en-US" sz="2800" i="1">
                <a:solidFill>
                  <a:schemeClr val="tx1"/>
                </a:solidFill>
                <a:latin typeface="Book Antiqua" pitchFamily="18" charset="0"/>
              </a:endParaRPr>
            </a:p>
          </p:txBody>
        </p:sp>
        <p:sp>
          <p:nvSpPr>
            <p:cNvPr id="56" name="Rectangle 13"/>
            <p:cNvSpPr>
              <a:spLocks noChangeArrowheads="1"/>
            </p:cNvSpPr>
            <p:nvPr/>
          </p:nvSpPr>
          <p:spPr bwMode="auto">
            <a:xfrm>
              <a:off x="1008" y="1632"/>
              <a:ext cx="96" cy="23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Book Antiqua" pitchFamily="18" charset="0"/>
                </a:rPr>
                <a:t>1</a:t>
              </a:r>
              <a:endParaRPr lang="en-US" sz="2800" i="1">
                <a:solidFill>
                  <a:schemeClr val="tx1"/>
                </a:solidFill>
                <a:latin typeface="Book Antiqua" pitchFamily="18" charset="0"/>
              </a:endParaRPr>
            </a:p>
          </p:txBody>
        </p:sp>
        <p:sp>
          <p:nvSpPr>
            <p:cNvPr id="57" name="Rectangle 14"/>
            <p:cNvSpPr>
              <a:spLocks noChangeArrowheads="1"/>
            </p:cNvSpPr>
            <p:nvPr/>
          </p:nvSpPr>
          <p:spPr bwMode="auto">
            <a:xfrm>
              <a:off x="624" y="1872"/>
              <a:ext cx="96" cy="23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Book Antiqua" pitchFamily="18" charset="0"/>
                </a:rPr>
                <a:t>0</a:t>
              </a:r>
              <a:endParaRPr lang="en-US" sz="2800" i="1">
                <a:solidFill>
                  <a:schemeClr val="tx1"/>
                </a:solidFill>
                <a:latin typeface="Book Antiqua" pitchFamily="18" charset="0"/>
              </a:endParaRPr>
            </a:p>
          </p:txBody>
        </p:sp>
        <p:sp>
          <p:nvSpPr>
            <p:cNvPr id="58" name="Rectangle 15"/>
            <p:cNvSpPr>
              <a:spLocks noChangeArrowheads="1"/>
            </p:cNvSpPr>
            <p:nvPr/>
          </p:nvSpPr>
          <p:spPr bwMode="auto">
            <a:xfrm>
              <a:off x="624" y="2112"/>
              <a:ext cx="96" cy="23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Book Antiqua" pitchFamily="18" charset="0"/>
                </a:rPr>
                <a:t>1</a:t>
              </a:r>
              <a:endParaRPr lang="en-US" sz="2800" i="1">
                <a:solidFill>
                  <a:schemeClr val="tx1"/>
                </a:solidFill>
                <a:latin typeface="Book Antiqua" pitchFamily="18" charset="0"/>
              </a:endParaRPr>
            </a:p>
          </p:txBody>
        </p:sp>
        <p:sp>
          <p:nvSpPr>
            <p:cNvPr id="59" name="Rectangle 16"/>
            <p:cNvSpPr>
              <a:spLocks noChangeArrowheads="1"/>
            </p:cNvSpPr>
            <p:nvPr/>
          </p:nvSpPr>
          <p:spPr bwMode="auto">
            <a:xfrm>
              <a:off x="1327" y="1968"/>
              <a:ext cx="1154" cy="23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2400" i="1" dirty="0" smtClean="0">
                  <a:solidFill>
                    <a:schemeClr val="tx1"/>
                  </a:solidFill>
                  <a:latin typeface="Book Antiqua" pitchFamily="18" charset="0"/>
                </a:rPr>
                <a:t>F= A</a:t>
              </a:r>
              <a:r>
                <a:rPr lang="en-US" sz="2400" dirty="0" smtClean="0">
                  <a:solidFill>
                    <a:schemeClr val="tx1"/>
                  </a:solidFill>
                  <a:latin typeface="Book Antiqua" pitchFamily="18" charset="0"/>
                </a:rPr>
                <a:t>’</a:t>
              </a:r>
              <a:r>
                <a:rPr lang="en-US" sz="2400" i="1" dirty="0" smtClean="0">
                  <a:latin typeface="Book Antiqua" pitchFamily="18" charset="0"/>
                </a:rPr>
                <a:t>B + AB </a:t>
              </a:r>
              <a:r>
                <a:rPr lang="en-US" sz="2400" dirty="0" smtClean="0">
                  <a:latin typeface="Book Antiqua" pitchFamily="18" charset="0"/>
                  <a:sym typeface="Symbol" pitchFamily="18" charset="2"/>
                </a:rPr>
                <a:t></a:t>
              </a:r>
              <a:endParaRPr lang="en-US" sz="2400" i="1" dirty="0">
                <a:solidFill>
                  <a:schemeClr val="tx1"/>
                </a:solidFill>
                <a:latin typeface="Book Antiqua" pitchFamily="18" charset="0"/>
              </a:endParaRPr>
            </a:p>
          </p:txBody>
        </p:sp>
      </p:grpSp>
      <p:sp>
        <p:nvSpPr>
          <p:cNvPr id="60" name="Rectangle 18"/>
          <p:cNvSpPr>
            <a:spLocks noChangeArrowheads="1"/>
          </p:cNvSpPr>
          <p:nvPr/>
        </p:nvSpPr>
        <p:spPr bwMode="auto">
          <a:xfrm>
            <a:off x="4876800" y="2971800"/>
            <a:ext cx="381000" cy="381000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Book Antiqua" pitchFamily="18" charset="0"/>
              </a:rPr>
              <a:t>0</a:t>
            </a:r>
            <a:endParaRPr lang="en-US" sz="1600">
              <a:solidFill>
                <a:schemeClr val="tx2"/>
              </a:solidFill>
              <a:latin typeface="Book Antiqua" pitchFamily="18" charset="0"/>
            </a:endParaRPr>
          </a:p>
        </p:txBody>
      </p:sp>
      <p:sp>
        <p:nvSpPr>
          <p:cNvPr id="61" name="Rectangle 19"/>
          <p:cNvSpPr>
            <a:spLocks noChangeArrowheads="1"/>
          </p:cNvSpPr>
          <p:nvPr/>
        </p:nvSpPr>
        <p:spPr bwMode="auto">
          <a:xfrm>
            <a:off x="4478338" y="2743200"/>
            <a:ext cx="220662" cy="3651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2400" i="1">
                <a:solidFill>
                  <a:schemeClr val="tx1"/>
                </a:solidFill>
                <a:latin typeface="Book Antiqua" pitchFamily="18" charset="0"/>
              </a:rPr>
              <a:t>A</a:t>
            </a:r>
            <a:endParaRPr lang="en-US" sz="2800" i="1">
              <a:solidFill>
                <a:schemeClr val="tx1"/>
              </a:solidFill>
              <a:latin typeface="Book Antiqua" pitchFamily="18" charset="0"/>
            </a:endParaRPr>
          </a:p>
        </p:txBody>
      </p:sp>
      <p:sp>
        <p:nvSpPr>
          <p:cNvPr id="62" name="Rectangle 20"/>
          <p:cNvSpPr>
            <a:spLocks noChangeArrowheads="1"/>
          </p:cNvSpPr>
          <p:nvPr/>
        </p:nvSpPr>
        <p:spPr bwMode="auto">
          <a:xfrm>
            <a:off x="4876800" y="3352800"/>
            <a:ext cx="381000" cy="381000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Book Antiqua" pitchFamily="18" charset="0"/>
              </a:rPr>
              <a:t>1</a:t>
            </a:r>
            <a:endParaRPr lang="en-US" sz="1600">
              <a:solidFill>
                <a:schemeClr val="tx2"/>
              </a:solidFill>
              <a:latin typeface="Book Antiqua" pitchFamily="18" charset="0"/>
            </a:endParaRPr>
          </a:p>
        </p:txBody>
      </p:sp>
      <p:sp>
        <p:nvSpPr>
          <p:cNvPr id="63" name="Rectangle 21"/>
          <p:cNvSpPr>
            <a:spLocks noChangeArrowheads="1"/>
          </p:cNvSpPr>
          <p:nvPr/>
        </p:nvSpPr>
        <p:spPr bwMode="auto">
          <a:xfrm>
            <a:off x="5257800" y="3352800"/>
            <a:ext cx="381000" cy="381000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Book Antiqua" pitchFamily="18" charset="0"/>
              </a:rPr>
              <a:t>1</a:t>
            </a:r>
            <a:endParaRPr lang="en-US" sz="1600">
              <a:solidFill>
                <a:schemeClr val="tx2"/>
              </a:solidFill>
              <a:latin typeface="Book Antiqua" pitchFamily="18" charset="0"/>
            </a:endParaRPr>
          </a:p>
        </p:txBody>
      </p:sp>
      <p:sp>
        <p:nvSpPr>
          <p:cNvPr id="64" name="Rectangle 22"/>
          <p:cNvSpPr>
            <a:spLocks noChangeArrowheads="1"/>
          </p:cNvSpPr>
          <p:nvPr/>
        </p:nvSpPr>
        <p:spPr bwMode="auto">
          <a:xfrm>
            <a:off x="5257800" y="2971800"/>
            <a:ext cx="381000" cy="381000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Book Antiqua" pitchFamily="18" charset="0"/>
              </a:rPr>
              <a:t>1</a:t>
            </a:r>
            <a:endParaRPr lang="en-US" sz="1600">
              <a:solidFill>
                <a:schemeClr val="tx2"/>
              </a:solidFill>
              <a:latin typeface="Book Antiqua" pitchFamily="18" charset="0"/>
            </a:endParaRPr>
          </a:p>
        </p:txBody>
      </p:sp>
      <p:sp>
        <p:nvSpPr>
          <p:cNvPr id="65" name="Rectangle 23"/>
          <p:cNvSpPr>
            <a:spLocks noChangeArrowheads="1"/>
          </p:cNvSpPr>
          <p:nvPr/>
        </p:nvSpPr>
        <p:spPr bwMode="auto">
          <a:xfrm>
            <a:off x="4724400" y="2438400"/>
            <a:ext cx="185738" cy="3651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2400" i="1">
                <a:solidFill>
                  <a:schemeClr val="tx1"/>
                </a:solidFill>
                <a:latin typeface="Book Antiqua" pitchFamily="18" charset="0"/>
              </a:rPr>
              <a:t>B</a:t>
            </a:r>
            <a:endParaRPr lang="en-US" sz="2800" i="1">
              <a:solidFill>
                <a:schemeClr val="tx1"/>
              </a:solidFill>
              <a:latin typeface="Book Antiqua" pitchFamily="18" charset="0"/>
            </a:endParaRPr>
          </a:p>
        </p:txBody>
      </p:sp>
      <p:sp>
        <p:nvSpPr>
          <p:cNvPr id="66" name="Line 24"/>
          <p:cNvSpPr>
            <a:spLocks noChangeShapeType="1"/>
          </p:cNvSpPr>
          <p:nvPr/>
        </p:nvSpPr>
        <p:spPr bwMode="auto">
          <a:xfrm flipH="1" flipV="1">
            <a:off x="4572000" y="2667000"/>
            <a:ext cx="3048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7" name="Rectangle 25"/>
          <p:cNvSpPr>
            <a:spLocks noChangeArrowheads="1"/>
          </p:cNvSpPr>
          <p:nvPr/>
        </p:nvSpPr>
        <p:spPr bwMode="auto">
          <a:xfrm>
            <a:off x="5029200" y="2590800"/>
            <a:ext cx="152400" cy="3651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Book Antiqua" pitchFamily="18" charset="0"/>
              </a:rPr>
              <a:t>0</a:t>
            </a:r>
            <a:endParaRPr lang="en-US" sz="2800" i="1">
              <a:solidFill>
                <a:schemeClr val="tx1"/>
              </a:solidFill>
              <a:latin typeface="Book Antiqua" pitchFamily="18" charset="0"/>
            </a:endParaRPr>
          </a:p>
        </p:txBody>
      </p:sp>
      <p:sp>
        <p:nvSpPr>
          <p:cNvPr id="68" name="Rectangle 26"/>
          <p:cNvSpPr>
            <a:spLocks noChangeArrowheads="1"/>
          </p:cNvSpPr>
          <p:nvPr/>
        </p:nvSpPr>
        <p:spPr bwMode="auto">
          <a:xfrm>
            <a:off x="5334000" y="2590800"/>
            <a:ext cx="152400" cy="3651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Book Antiqua" pitchFamily="18" charset="0"/>
              </a:rPr>
              <a:t>1</a:t>
            </a:r>
            <a:endParaRPr lang="en-US" sz="2800" i="1">
              <a:solidFill>
                <a:schemeClr val="tx1"/>
              </a:solidFill>
              <a:latin typeface="Book Antiqua" pitchFamily="18" charset="0"/>
            </a:endParaRPr>
          </a:p>
        </p:txBody>
      </p:sp>
      <p:sp>
        <p:nvSpPr>
          <p:cNvPr id="69" name="Rectangle 27"/>
          <p:cNvSpPr>
            <a:spLocks noChangeArrowheads="1"/>
          </p:cNvSpPr>
          <p:nvPr/>
        </p:nvSpPr>
        <p:spPr bwMode="auto">
          <a:xfrm>
            <a:off x="4724400" y="2971800"/>
            <a:ext cx="152400" cy="3651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Book Antiqua" pitchFamily="18" charset="0"/>
              </a:rPr>
              <a:t>0</a:t>
            </a:r>
            <a:endParaRPr lang="en-US" sz="2800" i="1">
              <a:solidFill>
                <a:schemeClr val="tx1"/>
              </a:solidFill>
              <a:latin typeface="Book Antiqua" pitchFamily="18" charset="0"/>
            </a:endParaRPr>
          </a:p>
        </p:txBody>
      </p:sp>
      <p:sp>
        <p:nvSpPr>
          <p:cNvPr id="70" name="Rectangle 28"/>
          <p:cNvSpPr>
            <a:spLocks noChangeArrowheads="1"/>
          </p:cNvSpPr>
          <p:nvPr/>
        </p:nvSpPr>
        <p:spPr bwMode="auto">
          <a:xfrm>
            <a:off x="4724400" y="3352800"/>
            <a:ext cx="152400" cy="3651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Book Antiqua" pitchFamily="18" charset="0"/>
              </a:rPr>
              <a:t>1</a:t>
            </a:r>
            <a:endParaRPr lang="en-US" sz="2800" i="1">
              <a:solidFill>
                <a:schemeClr val="tx1"/>
              </a:solidFill>
              <a:latin typeface="Book Antiqua" pitchFamily="18" charset="0"/>
            </a:endParaRPr>
          </a:p>
        </p:txBody>
      </p:sp>
      <p:sp>
        <p:nvSpPr>
          <p:cNvPr id="71" name="Rectangle 30"/>
          <p:cNvSpPr>
            <a:spLocks noChangeArrowheads="1"/>
          </p:cNvSpPr>
          <p:nvPr/>
        </p:nvSpPr>
        <p:spPr bwMode="auto">
          <a:xfrm>
            <a:off x="0" y="434340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Tx/>
              <a:buChar char="°"/>
            </a:pPr>
            <a:r>
              <a:rPr lang="en-US" sz="2400" b="1">
                <a:solidFill>
                  <a:schemeClr val="tx1"/>
                </a:solidFill>
              </a:rPr>
              <a:t>Three variable maps.</a:t>
            </a:r>
          </a:p>
        </p:txBody>
      </p:sp>
      <p:grpSp>
        <p:nvGrpSpPr>
          <p:cNvPr id="72" name="Group 32"/>
          <p:cNvGrpSpPr>
            <a:grpSpLocks/>
          </p:cNvGrpSpPr>
          <p:nvPr/>
        </p:nvGrpSpPr>
        <p:grpSpPr bwMode="auto">
          <a:xfrm>
            <a:off x="1752600" y="4724400"/>
            <a:ext cx="1905000" cy="1371600"/>
            <a:chOff x="624" y="2736"/>
            <a:chExt cx="1200" cy="864"/>
          </a:xfrm>
        </p:grpSpPr>
        <p:sp>
          <p:nvSpPr>
            <p:cNvPr id="73" name="Rectangle 33"/>
            <p:cNvSpPr>
              <a:spLocks noChangeArrowheads="1"/>
            </p:cNvSpPr>
            <p:nvPr/>
          </p:nvSpPr>
          <p:spPr bwMode="auto">
            <a:xfrm>
              <a:off x="864" y="3120"/>
              <a:ext cx="240" cy="240"/>
            </a:xfrm>
            <a:prstGeom prst="rect">
              <a:avLst/>
            </a:prstGeom>
            <a:solidFill>
              <a:srgbClr val="CCEC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Book Antiqua" pitchFamily="18" charset="0"/>
                </a:rPr>
                <a:t>0</a:t>
              </a:r>
              <a:endParaRPr lang="en-US" sz="1600">
                <a:solidFill>
                  <a:schemeClr val="tx2"/>
                </a:solidFill>
                <a:latin typeface="Book Antiqua" pitchFamily="18" charset="0"/>
              </a:endParaRPr>
            </a:p>
          </p:txBody>
        </p:sp>
        <p:sp>
          <p:nvSpPr>
            <p:cNvPr id="74" name="Rectangle 34"/>
            <p:cNvSpPr>
              <a:spLocks noChangeArrowheads="1"/>
            </p:cNvSpPr>
            <p:nvPr/>
          </p:nvSpPr>
          <p:spPr bwMode="auto">
            <a:xfrm>
              <a:off x="624" y="2976"/>
              <a:ext cx="117" cy="23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2400" i="1">
                  <a:solidFill>
                    <a:schemeClr val="tx1"/>
                  </a:solidFill>
                  <a:latin typeface="Book Antiqua" pitchFamily="18" charset="0"/>
                </a:rPr>
                <a:t>A</a:t>
              </a:r>
              <a:endParaRPr lang="en-US" sz="2800" i="1">
                <a:solidFill>
                  <a:schemeClr val="tx1"/>
                </a:solidFill>
                <a:latin typeface="Book Antiqua" pitchFamily="18" charset="0"/>
              </a:endParaRPr>
            </a:p>
          </p:txBody>
        </p:sp>
        <p:sp>
          <p:nvSpPr>
            <p:cNvPr id="75" name="Rectangle 35"/>
            <p:cNvSpPr>
              <a:spLocks noChangeArrowheads="1"/>
            </p:cNvSpPr>
            <p:nvPr/>
          </p:nvSpPr>
          <p:spPr bwMode="auto">
            <a:xfrm>
              <a:off x="864" y="3360"/>
              <a:ext cx="240" cy="240"/>
            </a:xfrm>
            <a:prstGeom prst="rect">
              <a:avLst/>
            </a:prstGeom>
            <a:solidFill>
              <a:srgbClr val="CCEC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Book Antiqua" pitchFamily="18" charset="0"/>
                </a:rPr>
                <a:t>1</a:t>
              </a:r>
              <a:endParaRPr lang="en-US" sz="1600">
                <a:solidFill>
                  <a:schemeClr val="tx2"/>
                </a:solidFill>
                <a:latin typeface="Book Antiqua" pitchFamily="18" charset="0"/>
              </a:endParaRPr>
            </a:p>
          </p:txBody>
        </p:sp>
        <p:sp>
          <p:nvSpPr>
            <p:cNvPr id="76" name="Rectangle 36"/>
            <p:cNvSpPr>
              <a:spLocks noChangeArrowheads="1"/>
            </p:cNvSpPr>
            <p:nvPr/>
          </p:nvSpPr>
          <p:spPr bwMode="auto">
            <a:xfrm>
              <a:off x="1104" y="3360"/>
              <a:ext cx="240" cy="240"/>
            </a:xfrm>
            <a:prstGeom prst="rect">
              <a:avLst/>
            </a:prstGeom>
            <a:solidFill>
              <a:srgbClr val="CCEC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Book Antiqua" pitchFamily="18" charset="0"/>
                </a:rPr>
                <a:t>1</a:t>
              </a:r>
              <a:endParaRPr lang="en-US" sz="1600">
                <a:solidFill>
                  <a:schemeClr val="tx2"/>
                </a:solidFill>
                <a:latin typeface="Book Antiqua" pitchFamily="18" charset="0"/>
              </a:endParaRPr>
            </a:p>
          </p:txBody>
        </p:sp>
        <p:sp>
          <p:nvSpPr>
            <p:cNvPr id="77" name="Rectangle 37"/>
            <p:cNvSpPr>
              <a:spLocks noChangeArrowheads="1"/>
            </p:cNvSpPr>
            <p:nvPr/>
          </p:nvSpPr>
          <p:spPr bwMode="auto">
            <a:xfrm>
              <a:off x="1104" y="3120"/>
              <a:ext cx="240" cy="240"/>
            </a:xfrm>
            <a:prstGeom prst="rect">
              <a:avLst/>
            </a:prstGeom>
            <a:solidFill>
              <a:srgbClr val="CCEC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Book Antiqua" pitchFamily="18" charset="0"/>
                </a:rPr>
                <a:t>1</a:t>
              </a:r>
              <a:endParaRPr lang="en-US" sz="1600" dirty="0">
                <a:solidFill>
                  <a:schemeClr val="tx2"/>
                </a:solidFill>
                <a:latin typeface="Book Antiqua" pitchFamily="18" charset="0"/>
              </a:endParaRPr>
            </a:p>
          </p:txBody>
        </p:sp>
        <p:sp>
          <p:nvSpPr>
            <p:cNvPr id="78" name="Line 38"/>
            <p:cNvSpPr>
              <a:spLocks noChangeShapeType="1"/>
            </p:cNvSpPr>
            <p:nvPr/>
          </p:nvSpPr>
          <p:spPr bwMode="auto">
            <a:xfrm flipH="1" flipV="1">
              <a:off x="672" y="2928"/>
              <a:ext cx="192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Rectangle 39"/>
            <p:cNvSpPr>
              <a:spLocks noChangeArrowheads="1"/>
            </p:cNvSpPr>
            <p:nvPr/>
          </p:nvSpPr>
          <p:spPr bwMode="auto">
            <a:xfrm>
              <a:off x="928" y="2899"/>
              <a:ext cx="160" cy="19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tx1"/>
                  </a:solidFill>
                  <a:latin typeface="Book Antiqua" pitchFamily="18" charset="0"/>
                </a:rPr>
                <a:t>00</a:t>
              </a:r>
              <a:endParaRPr lang="en-US" sz="2400" i="1">
                <a:solidFill>
                  <a:schemeClr val="tx1"/>
                </a:solidFill>
                <a:latin typeface="Book Antiqua" pitchFamily="18" charset="0"/>
              </a:endParaRPr>
            </a:p>
          </p:txBody>
        </p:sp>
        <p:sp>
          <p:nvSpPr>
            <p:cNvPr id="80" name="Rectangle 40"/>
            <p:cNvSpPr>
              <a:spLocks noChangeArrowheads="1"/>
            </p:cNvSpPr>
            <p:nvPr/>
          </p:nvSpPr>
          <p:spPr bwMode="auto">
            <a:xfrm>
              <a:off x="1168" y="2899"/>
              <a:ext cx="160" cy="19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Book Antiqua" pitchFamily="18" charset="0"/>
                </a:rPr>
                <a:t>01</a:t>
              </a:r>
              <a:endParaRPr lang="en-US" sz="2400" i="1" dirty="0">
                <a:solidFill>
                  <a:schemeClr val="tx1"/>
                </a:solidFill>
                <a:latin typeface="Book Antiqua" pitchFamily="18" charset="0"/>
              </a:endParaRPr>
            </a:p>
          </p:txBody>
        </p:sp>
        <p:sp>
          <p:nvSpPr>
            <p:cNvPr id="81" name="Rectangle 41"/>
            <p:cNvSpPr>
              <a:spLocks noChangeArrowheads="1"/>
            </p:cNvSpPr>
            <p:nvPr/>
          </p:nvSpPr>
          <p:spPr bwMode="auto">
            <a:xfrm>
              <a:off x="768" y="3120"/>
              <a:ext cx="96" cy="23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Book Antiqua" pitchFamily="18" charset="0"/>
                </a:rPr>
                <a:t>0</a:t>
              </a:r>
              <a:endParaRPr lang="en-US" sz="2800" i="1">
                <a:solidFill>
                  <a:schemeClr val="tx1"/>
                </a:solidFill>
                <a:latin typeface="Book Antiqua" pitchFamily="18" charset="0"/>
              </a:endParaRPr>
            </a:p>
          </p:txBody>
        </p:sp>
        <p:sp>
          <p:nvSpPr>
            <p:cNvPr id="82" name="Rectangle 42"/>
            <p:cNvSpPr>
              <a:spLocks noChangeArrowheads="1"/>
            </p:cNvSpPr>
            <p:nvPr/>
          </p:nvSpPr>
          <p:spPr bwMode="auto">
            <a:xfrm>
              <a:off x="768" y="3360"/>
              <a:ext cx="96" cy="23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Book Antiqua" pitchFamily="18" charset="0"/>
                </a:rPr>
                <a:t>1</a:t>
              </a:r>
              <a:endParaRPr lang="en-US" sz="2800" i="1">
                <a:solidFill>
                  <a:schemeClr val="tx1"/>
                </a:solidFill>
                <a:latin typeface="Book Antiqua" pitchFamily="18" charset="0"/>
              </a:endParaRPr>
            </a:p>
          </p:txBody>
        </p:sp>
        <p:sp>
          <p:nvSpPr>
            <p:cNvPr id="83" name="Rectangle 43"/>
            <p:cNvSpPr>
              <a:spLocks noChangeArrowheads="1"/>
            </p:cNvSpPr>
            <p:nvPr/>
          </p:nvSpPr>
          <p:spPr bwMode="auto">
            <a:xfrm>
              <a:off x="720" y="2736"/>
              <a:ext cx="245" cy="23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Book Antiqua" pitchFamily="18" charset="0"/>
                </a:rPr>
                <a:t>BC</a:t>
              </a:r>
              <a:endParaRPr lang="en-US" sz="2800" i="1" dirty="0">
                <a:solidFill>
                  <a:schemeClr val="tx1"/>
                </a:solidFill>
                <a:latin typeface="Book Antiqua" pitchFamily="18" charset="0"/>
              </a:endParaRPr>
            </a:p>
          </p:txBody>
        </p:sp>
        <p:sp>
          <p:nvSpPr>
            <p:cNvPr id="84" name="Rectangle 44"/>
            <p:cNvSpPr>
              <a:spLocks noChangeArrowheads="1"/>
            </p:cNvSpPr>
            <p:nvPr/>
          </p:nvSpPr>
          <p:spPr bwMode="auto">
            <a:xfrm>
              <a:off x="1344" y="3120"/>
              <a:ext cx="240" cy="240"/>
            </a:xfrm>
            <a:prstGeom prst="rect">
              <a:avLst/>
            </a:prstGeom>
            <a:solidFill>
              <a:srgbClr val="CCEC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Book Antiqua" pitchFamily="18" charset="0"/>
                </a:rPr>
                <a:t>0</a:t>
              </a:r>
              <a:endParaRPr lang="en-US" sz="1600">
                <a:solidFill>
                  <a:schemeClr val="tx2"/>
                </a:solidFill>
                <a:latin typeface="Book Antiqua" pitchFamily="18" charset="0"/>
              </a:endParaRPr>
            </a:p>
          </p:txBody>
        </p:sp>
        <p:sp>
          <p:nvSpPr>
            <p:cNvPr id="85" name="Rectangle 45"/>
            <p:cNvSpPr>
              <a:spLocks noChangeArrowheads="1"/>
            </p:cNvSpPr>
            <p:nvPr/>
          </p:nvSpPr>
          <p:spPr bwMode="auto">
            <a:xfrm>
              <a:off x="1344" y="3360"/>
              <a:ext cx="240" cy="240"/>
            </a:xfrm>
            <a:prstGeom prst="rect">
              <a:avLst/>
            </a:prstGeom>
            <a:solidFill>
              <a:srgbClr val="CCEC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Book Antiqua" pitchFamily="18" charset="0"/>
                </a:rPr>
                <a:t>1</a:t>
              </a:r>
              <a:endParaRPr lang="en-US" sz="1600">
                <a:solidFill>
                  <a:schemeClr val="tx2"/>
                </a:solidFill>
                <a:latin typeface="Book Antiqua" pitchFamily="18" charset="0"/>
              </a:endParaRPr>
            </a:p>
          </p:txBody>
        </p:sp>
        <p:sp>
          <p:nvSpPr>
            <p:cNvPr id="86" name="Rectangle 46"/>
            <p:cNvSpPr>
              <a:spLocks noChangeArrowheads="1"/>
            </p:cNvSpPr>
            <p:nvPr/>
          </p:nvSpPr>
          <p:spPr bwMode="auto">
            <a:xfrm>
              <a:off x="1584" y="3360"/>
              <a:ext cx="240" cy="240"/>
            </a:xfrm>
            <a:prstGeom prst="rect">
              <a:avLst/>
            </a:prstGeom>
            <a:solidFill>
              <a:srgbClr val="CCEC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Book Antiqua" pitchFamily="18" charset="0"/>
                </a:rPr>
                <a:t>1</a:t>
              </a:r>
              <a:endParaRPr lang="en-US" sz="1600" dirty="0">
                <a:solidFill>
                  <a:schemeClr val="tx2"/>
                </a:solidFill>
                <a:latin typeface="Book Antiqua" pitchFamily="18" charset="0"/>
              </a:endParaRPr>
            </a:p>
          </p:txBody>
        </p:sp>
        <p:sp>
          <p:nvSpPr>
            <p:cNvPr id="87" name="Rectangle 47"/>
            <p:cNvSpPr>
              <a:spLocks noChangeArrowheads="1"/>
            </p:cNvSpPr>
            <p:nvPr/>
          </p:nvSpPr>
          <p:spPr bwMode="auto">
            <a:xfrm>
              <a:off x="1584" y="3120"/>
              <a:ext cx="240" cy="240"/>
            </a:xfrm>
            <a:prstGeom prst="rect">
              <a:avLst/>
            </a:prstGeom>
            <a:solidFill>
              <a:srgbClr val="CCEC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Book Antiqua" pitchFamily="18" charset="0"/>
                </a:rPr>
                <a:t>1</a:t>
              </a:r>
              <a:endParaRPr lang="en-US" sz="1600">
                <a:solidFill>
                  <a:schemeClr val="tx2"/>
                </a:solidFill>
                <a:latin typeface="Book Antiqua" pitchFamily="18" charset="0"/>
              </a:endParaRPr>
            </a:p>
          </p:txBody>
        </p:sp>
        <p:sp>
          <p:nvSpPr>
            <p:cNvPr id="88" name="Rectangle 48"/>
            <p:cNvSpPr>
              <a:spLocks noChangeArrowheads="1"/>
            </p:cNvSpPr>
            <p:nvPr/>
          </p:nvSpPr>
          <p:spPr bwMode="auto">
            <a:xfrm>
              <a:off x="1408" y="2899"/>
              <a:ext cx="160" cy="19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tx1"/>
                  </a:solidFill>
                  <a:latin typeface="Book Antiqua" pitchFamily="18" charset="0"/>
                </a:rPr>
                <a:t>11</a:t>
              </a:r>
              <a:endParaRPr lang="en-US" sz="2400" i="1">
                <a:solidFill>
                  <a:schemeClr val="tx1"/>
                </a:solidFill>
                <a:latin typeface="Book Antiqua" pitchFamily="18" charset="0"/>
              </a:endParaRPr>
            </a:p>
          </p:txBody>
        </p:sp>
        <p:sp>
          <p:nvSpPr>
            <p:cNvPr id="89" name="Rectangle 49"/>
            <p:cNvSpPr>
              <a:spLocks noChangeArrowheads="1"/>
            </p:cNvSpPr>
            <p:nvPr/>
          </p:nvSpPr>
          <p:spPr bwMode="auto">
            <a:xfrm>
              <a:off x="1648" y="2899"/>
              <a:ext cx="160" cy="19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tx1"/>
                  </a:solidFill>
                  <a:latin typeface="Book Antiqua" pitchFamily="18" charset="0"/>
                </a:rPr>
                <a:t>10</a:t>
              </a:r>
              <a:endParaRPr lang="en-US" sz="2400" i="1">
                <a:solidFill>
                  <a:schemeClr val="tx1"/>
                </a:solidFill>
                <a:latin typeface="Book Antiqua" pitchFamily="18" charset="0"/>
              </a:endParaRPr>
            </a:p>
          </p:txBody>
        </p:sp>
      </p:grpSp>
      <p:sp>
        <p:nvSpPr>
          <p:cNvPr id="90" name="Rectangle 50"/>
          <p:cNvSpPr>
            <a:spLocks noChangeArrowheads="1"/>
          </p:cNvSpPr>
          <p:nvPr/>
        </p:nvSpPr>
        <p:spPr bwMode="auto">
          <a:xfrm>
            <a:off x="1295400" y="6119336"/>
            <a:ext cx="5105400" cy="73866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2400" i="1" dirty="0">
                <a:solidFill>
                  <a:schemeClr val="tx1"/>
                </a:solidFill>
                <a:latin typeface="Book Antiqua" pitchFamily="18" charset="0"/>
              </a:rPr>
              <a:t>F</a:t>
            </a:r>
            <a:r>
              <a:rPr lang="en-US" sz="2400" i="1" dirty="0" smtClean="0">
                <a:solidFill>
                  <a:schemeClr val="tx1"/>
                </a:solidFill>
                <a:latin typeface="Book Antiqua" pitchFamily="18" charset="0"/>
              </a:rPr>
              <a:t>=</a:t>
            </a:r>
            <a:r>
              <a:rPr lang="en-US" sz="2400" dirty="0" smtClean="0">
                <a:latin typeface="Book Antiqua" pitchFamily="18" charset="0"/>
                <a:sym typeface="Symbol" pitchFamily="18" charset="2"/>
              </a:rPr>
              <a:t> A’B’C + A’BC’ +</a:t>
            </a:r>
            <a:endParaRPr lang="en-US" i="1" dirty="0" smtClean="0">
              <a:solidFill>
                <a:schemeClr val="tx1"/>
              </a:solidFill>
              <a:latin typeface="Book Antiqua" pitchFamily="18" charset="0"/>
            </a:endParaRPr>
          </a:p>
          <a:p>
            <a:pPr algn="ctr"/>
            <a:r>
              <a:rPr lang="en-US" sz="2400" dirty="0" smtClean="0">
                <a:solidFill>
                  <a:schemeClr val="tx1"/>
                </a:solidFill>
                <a:latin typeface="Book Antiqua" pitchFamily="18" charset="0"/>
              </a:rPr>
              <a:t>+</a:t>
            </a:r>
            <a:r>
              <a:rPr lang="en-US" sz="2400" dirty="0" smtClean="0">
                <a:latin typeface="Book Antiqua" pitchFamily="18" charset="0"/>
                <a:sym typeface="Symbol" pitchFamily="18" charset="2"/>
              </a:rPr>
              <a:t> </a:t>
            </a:r>
            <a:r>
              <a:rPr lang="en-US" sz="2400" i="1" dirty="0" smtClean="0">
                <a:latin typeface="Book Antiqua" pitchFamily="18" charset="0"/>
              </a:rPr>
              <a:t>AB’C’+ </a:t>
            </a:r>
            <a:r>
              <a:rPr lang="en-US" sz="2400" dirty="0" smtClean="0">
                <a:solidFill>
                  <a:schemeClr val="tx1"/>
                </a:solidFill>
                <a:latin typeface="Book Antiqua" pitchFamily="18" charset="0"/>
              </a:rPr>
              <a:t>A</a:t>
            </a:r>
            <a:r>
              <a:rPr lang="en-US" sz="2400" i="1" dirty="0" smtClean="0">
                <a:solidFill>
                  <a:schemeClr val="tx1"/>
                </a:solidFill>
                <a:latin typeface="Book Antiqua" pitchFamily="18" charset="0"/>
              </a:rPr>
              <a:t>B</a:t>
            </a:r>
            <a:r>
              <a:rPr lang="en-US" i="1" dirty="0" smtClean="0">
                <a:solidFill>
                  <a:schemeClr val="tx1"/>
                </a:solidFill>
                <a:latin typeface="Book Antiqua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Book Antiqua" pitchFamily="18" charset="0"/>
                <a:sym typeface="Symbol" pitchFamily="18" charset="2"/>
              </a:rPr>
              <a:t></a:t>
            </a:r>
            <a:r>
              <a:rPr lang="en-US" sz="2400" i="1" dirty="0">
                <a:solidFill>
                  <a:schemeClr val="tx1"/>
                </a:solidFill>
                <a:latin typeface="Book Antiqua" pitchFamily="18" charset="0"/>
              </a:rPr>
              <a:t>C</a:t>
            </a:r>
            <a:r>
              <a:rPr lang="en-US" i="1" dirty="0">
                <a:solidFill>
                  <a:schemeClr val="tx1"/>
                </a:solidFill>
                <a:latin typeface="Book Antiqua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Book Antiqua" pitchFamily="18" charset="0"/>
              </a:rPr>
              <a:t>+</a:t>
            </a:r>
            <a:r>
              <a:rPr lang="en-US" sz="2400" i="1" dirty="0">
                <a:solidFill>
                  <a:schemeClr val="tx1"/>
                </a:solidFill>
                <a:latin typeface="Book Antiqua" pitchFamily="18" charset="0"/>
              </a:rPr>
              <a:t>ABC </a:t>
            </a:r>
            <a:r>
              <a:rPr lang="en-US" sz="2400" dirty="0">
                <a:solidFill>
                  <a:schemeClr val="tx1"/>
                </a:solidFill>
                <a:latin typeface="Book Antiqua" pitchFamily="18" charset="0"/>
              </a:rPr>
              <a:t>+A</a:t>
            </a:r>
            <a:r>
              <a:rPr lang="en-US" sz="2400" i="1" dirty="0">
                <a:solidFill>
                  <a:schemeClr val="tx1"/>
                </a:solidFill>
                <a:latin typeface="Book Antiqua" pitchFamily="18" charset="0"/>
              </a:rPr>
              <a:t>BC</a:t>
            </a:r>
            <a:r>
              <a:rPr lang="en-US" i="1" dirty="0">
                <a:solidFill>
                  <a:schemeClr val="tx1"/>
                </a:solidFill>
                <a:latin typeface="Book Antiqua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Book Antiqua" pitchFamily="18" charset="0"/>
                <a:sym typeface="Symbol" pitchFamily="18" charset="2"/>
              </a:rPr>
              <a:t> </a:t>
            </a:r>
          </a:p>
        </p:txBody>
      </p:sp>
      <p:sp>
        <p:nvSpPr>
          <p:cNvPr id="91" name="Rectangle 51"/>
          <p:cNvSpPr>
            <a:spLocks noChangeArrowheads="1"/>
          </p:cNvSpPr>
          <p:nvPr/>
        </p:nvSpPr>
        <p:spPr bwMode="auto">
          <a:xfrm>
            <a:off x="5861050" y="3135868"/>
            <a:ext cx="2825750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tx1"/>
                </a:solidFill>
                <a:latin typeface="Book Antiqua" pitchFamily="18" charset="0"/>
              </a:rPr>
              <a:t>F=A</a:t>
            </a:r>
            <a:r>
              <a:rPr lang="en-US" sz="2400" dirty="0">
                <a:solidFill>
                  <a:schemeClr val="tx1"/>
                </a:solidFill>
                <a:latin typeface="Book Antiqua" pitchFamily="18" charset="0"/>
                <a:sym typeface="Symbol" pitchFamily="18" charset="2"/>
              </a:rPr>
              <a:t></a:t>
            </a:r>
            <a:r>
              <a:rPr lang="en-US" sz="2400" i="1" dirty="0">
                <a:solidFill>
                  <a:schemeClr val="tx1"/>
                </a:solidFill>
                <a:latin typeface="Book Antiqua" pitchFamily="18" charset="0"/>
              </a:rPr>
              <a:t>B</a:t>
            </a:r>
            <a:r>
              <a:rPr lang="en-US" i="1" dirty="0">
                <a:solidFill>
                  <a:schemeClr val="tx1"/>
                </a:solidFill>
                <a:latin typeface="Book Antiqua" pitchFamily="18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Book Antiqua" pitchFamily="18" charset="0"/>
              </a:rPr>
              <a:t>+ </a:t>
            </a:r>
            <a:r>
              <a:rPr lang="en-US" sz="2400" i="1" dirty="0" smtClean="0">
                <a:latin typeface="Book Antiqua" pitchFamily="18" charset="0"/>
              </a:rPr>
              <a:t>AB </a:t>
            </a:r>
            <a:r>
              <a:rPr lang="en-US" sz="2400" dirty="0" smtClean="0">
                <a:latin typeface="Book Antiqua" pitchFamily="18" charset="0"/>
                <a:sym typeface="Symbol" pitchFamily="18" charset="2"/>
              </a:rPr>
              <a:t> </a:t>
            </a:r>
            <a:r>
              <a:rPr lang="en-US" sz="2400" i="1" dirty="0" smtClean="0">
                <a:solidFill>
                  <a:schemeClr val="tx1"/>
                </a:solidFill>
                <a:latin typeface="Book Antiqua" pitchFamily="18" charset="0"/>
              </a:rPr>
              <a:t>+ AB</a:t>
            </a:r>
            <a:r>
              <a:rPr lang="en-US" i="1" dirty="0" smtClean="0">
                <a:solidFill>
                  <a:schemeClr val="tx1"/>
                </a:solidFill>
                <a:latin typeface="Book Antiqua" pitchFamily="18" charset="0"/>
              </a:rPr>
              <a:t> </a:t>
            </a:r>
            <a:endParaRPr lang="en-US" sz="2400" dirty="0">
              <a:solidFill>
                <a:schemeClr val="tx1"/>
              </a:solidFill>
              <a:latin typeface="Book Antiqua" pitchFamily="18" charset="0"/>
              <a:sym typeface="Symbol" pitchFamily="18" charset="2"/>
            </a:endParaRPr>
          </a:p>
        </p:txBody>
      </p:sp>
      <p:sp>
        <p:nvSpPr>
          <p:cNvPr id="92" name="Rectangle 58"/>
          <p:cNvSpPr>
            <a:spLocks noChangeArrowheads="1"/>
          </p:cNvSpPr>
          <p:nvPr/>
        </p:nvSpPr>
        <p:spPr bwMode="auto">
          <a:xfrm>
            <a:off x="288925" y="4764087"/>
            <a:ext cx="239713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b="1">
                <a:solidFill>
                  <a:srgbClr val="0000FF"/>
                </a:solidFill>
              </a:rPr>
              <a:t>A</a:t>
            </a:r>
            <a:endParaRPr lang="en-US"/>
          </a:p>
        </p:txBody>
      </p:sp>
      <p:sp>
        <p:nvSpPr>
          <p:cNvPr id="93" name="Rectangle 59"/>
          <p:cNvSpPr>
            <a:spLocks noChangeArrowheads="1"/>
          </p:cNvSpPr>
          <p:nvPr/>
        </p:nvSpPr>
        <p:spPr bwMode="auto">
          <a:xfrm>
            <a:off x="577850" y="4764087"/>
            <a:ext cx="246063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b="1">
                <a:solidFill>
                  <a:srgbClr val="0000FF"/>
                </a:solidFill>
              </a:rPr>
              <a:t>B</a:t>
            </a:r>
            <a:endParaRPr lang="en-US"/>
          </a:p>
        </p:txBody>
      </p:sp>
      <p:sp>
        <p:nvSpPr>
          <p:cNvPr id="94" name="Rectangle 60"/>
          <p:cNvSpPr>
            <a:spLocks noChangeArrowheads="1"/>
          </p:cNvSpPr>
          <p:nvPr/>
        </p:nvSpPr>
        <p:spPr bwMode="auto">
          <a:xfrm>
            <a:off x="958850" y="4767262"/>
            <a:ext cx="1460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</a:rPr>
              <a:t>C</a:t>
            </a:r>
            <a:endParaRPr lang="en-US" dirty="0"/>
          </a:p>
        </p:txBody>
      </p:sp>
      <p:sp>
        <p:nvSpPr>
          <p:cNvPr id="95" name="Rectangle 61"/>
          <p:cNvSpPr>
            <a:spLocks noChangeArrowheads="1"/>
          </p:cNvSpPr>
          <p:nvPr/>
        </p:nvSpPr>
        <p:spPr bwMode="auto">
          <a:xfrm>
            <a:off x="1403350" y="4764087"/>
            <a:ext cx="1238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b="1">
                <a:solidFill>
                  <a:srgbClr val="0000FF"/>
                </a:solidFill>
              </a:rPr>
              <a:t>F</a:t>
            </a:r>
            <a:endParaRPr lang="en-US"/>
          </a:p>
        </p:txBody>
      </p:sp>
      <p:sp>
        <p:nvSpPr>
          <p:cNvPr id="96" name="Rectangle 63"/>
          <p:cNvSpPr>
            <a:spLocks noChangeArrowheads="1"/>
          </p:cNvSpPr>
          <p:nvPr/>
        </p:nvSpPr>
        <p:spPr bwMode="auto">
          <a:xfrm>
            <a:off x="1295400" y="4767262"/>
            <a:ext cx="6350" cy="23018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7" name="Line 64"/>
          <p:cNvSpPr>
            <a:spLocks noChangeShapeType="1"/>
          </p:cNvSpPr>
          <p:nvPr/>
        </p:nvSpPr>
        <p:spPr bwMode="auto">
          <a:xfrm>
            <a:off x="1295400" y="4767262"/>
            <a:ext cx="1588" cy="2301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8" name="Rectangle 65"/>
          <p:cNvSpPr>
            <a:spLocks noChangeArrowheads="1"/>
          </p:cNvSpPr>
          <p:nvPr/>
        </p:nvSpPr>
        <p:spPr bwMode="auto">
          <a:xfrm>
            <a:off x="1644650" y="4767262"/>
            <a:ext cx="4763" cy="23018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9" name="Rectangle 67"/>
          <p:cNvSpPr>
            <a:spLocks noChangeArrowheads="1"/>
          </p:cNvSpPr>
          <p:nvPr/>
        </p:nvSpPr>
        <p:spPr bwMode="auto">
          <a:xfrm>
            <a:off x="301625" y="4997450"/>
            <a:ext cx="212725" cy="28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b="1">
                <a:solidFill>
                  <a:srgbClr val="000000"/>
                </a:solidFill>
              </a:rPr>
              <a:t>0</a:t>
            </a:r>
            <a:endParaRPr lang="en-US"/>
          </a:p>
        </p:txBody>
      </p:sp>
      <p:sp>
        <p:nvSpPr>
          <p:cNvPr id="100" name="Rectangle 68"/>
          <p:cNvSpPr>
            <a:spLocks noChangeArrowheads="1"/>
          </p:cNvSpPr>
          <p:nvPr/>
        </p:nvSpPr>
        <p:spPr bwMode="auto">
          <a:xfrm>
            <a:off x="595313" y="4997450"/>
            <a:ext cx="212725" cy="28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b="1">
                <a:solidFill>
                  <a:srgbClr val="000000"/>
                </a:solidFill>
              </a:rPr>
              <a:t>0</a:t>
            </a:r>
            <a:endParaRPr lang="en-US"/>
          </a:p>
        </p:txBody>
      </p:sp>
      <p:sp>
        <p:nvSpPr>
          <p:cNvPr id="101" name="Rectangle 69"/>
          <p:cNvSpPr>
            <a:spLocks noChangeArrowheads="1"/>
          </p:cNvSpPr>
          <p:nvPr/>
        </p:nvSpPr>
        <p:spPr bwMode="auto">
          <a:xfrm>
            <a:off x="992188" y="4997450"/>
            <a:ext cx="212725" cy="28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b="1">
                <a:solidFill>
                  <a:srgbClr val="000000"/>
                </a:solidFill>
              </a:rPr>
              <a:t>0</a:t>
            </a:r>
            <a:endParaRPr lang="en-US"/>
          </a:p>
        </p:txBody>
      </p:sp>
      <p:sp>
        <p:nvSpPr>
          <p:cNvPr id="102" name="Rectangle 70"/>
          <p:cNvSpPr>
            <a:spLocks noChangeArrowheads="1"/>
          </p:cNvSpPr>
          <p:nvPr/>
        </p:nvSpPr>
        <p:spPr bwMode="auto">
          <a:xfrm>
            <a:off x="1416050" y="4997450"/>
            <a:ext cx="212725" cy="28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b="1">
                <a:solidFill>
                  <a:srgbClr val="000000"/>
                </a:solidFill>
              </a:rPr>
              <a:t>0</a:t>
            </a:r>
            <a:endParaRPr lang="en-US"/>
          </a:p>
        </p:txBody>
      </p:sp>
      <p:sp>
        <p:nvSpPr>
          <p:cNvPr id="103" name="Rectangle 72"/>
          <p:cNvSpPr>
            <a:spLocks noChangeArrowheads="1"/>
          </p:cNvSpPr>
          <p:nvPr/>
        </p:nvSpPr>
        <p:spPr bwMode="auto">
          <a:xfrm>
            <a:off x="211138" y="4997450"/>
            <a:ext cx="285750" cy="63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4" name="Line 73"/>
          <p:cNvSpPr>
            <a:spLocks noChangeShapeType="1"/>
          </p:cNvSpPr>
          <p:nvPr/>
        </p:nvSpPr>
        <p:spPr bwMode="auto">
          <a:xfrm>
            <a:off x="211138" y="4997450"/>
            <a:ext cx="2857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5" name="Rectangle 74"/>
          <p:cNvSpPr>
            <a:spLocks noChangeArrowheads="1"/>
          </p:cNvSpPr>
          <p:nvPr/>
        </p:nvSpPr>
        <p:spPr bwMode="auto">
          <a:xfrm>
            <a:off x="496888" y="4997450"/>
            <a:ext cx="4762" cy="63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" name="Line 75"/>
          <p:cNvSpPr>
            <a:spLocks noChangeShapeType="1"/>
          </p:cNvSpPr>
          <p:nvPr/>
        </p:nvSpPr>
        <p:spPr bwMode="auto">
          <a:xfrm>
            <a:off x="496888" y="4997450"/>
            <a:ext cx="476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7" name="Line 76"/>
          <p:cNvSpPr>
            <a:spLocks noChangeShapeType="1"/>
          </p:cNvSpPr>
          <p:nvPr/>
        </p:nvSpPr>
        <p:spPr bwMode="auto">
          <a:xfrm>
            <a:off x="496888" y="4997450"/>
            <a:ext cx="1587" cy="63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8" name="Rectangle 77"/>
          <p:cNvSpPr>
            <a:spLocks noChangeArrowheads="1"/>
          </p:cNvSpPr>
          <p:nvPr/>
        </p:nvSpPr>
        <p:spPr bwMode="auto">
          <a:xfrm>
            <a:off x="501650" y="4997450"/>
            <a:ext cx="295275" cy="63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9" name="Line 78"/>
          <p:cNvSpPr>
            <a:spLocks noChangeShapeType="1"/>
          </p:cNvSpPr>
          <p:nvPr/>
        </p:nvSpPr>
        <p:spPr bwMode="auto">
          <a:xfrm>
            <a:off x="501650" y="4997450"/>
            <a:ext cx="2952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0" name="Rectangle 79"/>
          <p:cNvSpPr>
            <a:spLocks noChangeArrowheads="1"/>
          </p:cNvSpPr>
          <p:nvPr/>
        </p:nvSpPr>
        <p:spPr bwMode="auto">
          <a:xfrm>
            <a:off x="796925" y="4997450"/>
            <a:ext cx="6350" cy="63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1" name="Line 80"/>
          <p:cNvSpPr>
            <a:spLocks noChangeShapeType="1"/>
          </p:cNvSpPr>
          <p:nvPr/>
        </p:nvSpPr>
        <p:spPr bwMode="auto">
          <a:xfrm>
            <a:off x="796925" y="4997450"/>
            <a:ext cx="63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" name="Line 81"/>
          <p:cNvSpPr>
            <a:spLocks noChangeShapeType="1"/>
          </p:cNvSpPr>
          <p:nvPr/>
        </p:nvSpPr>
        <p:spPr bwMode="auto">
          <a:xfrm>
            <a:off x="796925" y="4997450"/>
            <a:ext cx="1588" cy="63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3" name="Rectangle 82"/>
          <p:cNvSpPr>
            <a:spLocks noChangeArrowheads="1"/>
          </p:cNvSpPr>
          <p:nvPr/>
        </p:nvSpPr>
        <p:spPr bwMode="auto">
          <a:xfrm>
            <a:off x="803275" y="4997450"/>
            <a:ext cx="492125" cy="63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4" name="Line 83"/>
          <p:cNvSpPr>
            <a:spLocks noChangeShapeType="1"/>
          </p:cNvSpPr>
          <p:nvPr/>
        </p:nvSpPr>
        <p:spPr bwMode="auto">
          <a:xfrm>
            <a:off x="803275" y="4997450"/>
            <a:ext cx="4921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5" name="Rectangle 84"/>
          <p:cNvSpPr>
            <a:spLocks noChangeArrowheads="1"/>
          </p:cNvSpPr>
          <p:nvPr/>
        </p:nvSpPr>
        <p:spPr bwMode="auto">
          <a:xfrm>
            <a:off x="1295400" y="4997450"/>
            <a:ext cx="6350" cy="63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6" name="Line 85"/>
          <p:cNvSpPr>
            <a:spLocks noChangeShapeType="1"/>
          </p:cNvSpPr>
          <p:nvPr/>
        </p:nvSpPr>
        <p:spPr bwMode="auto">
          <a:xfrm>
            <a:off x="1295400" y="4997450"/>
            <a:ext cx="63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7" name="Line 86"/>
          <p:cNvSpPr>
            <a:spLocks noChangeShapeType="1"/>
          </p:cNvSpPr>
          <p:nvPr/>
        </p:nvSpPr>
        <p:spPr bwMode="auto">
          <a:xfrm>
            <a:off x="1295400" y="4997450"/>
            <a:ext cx="1588" cy="63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8" name="Rectangle 87"/>
          <p:cNvSpPr>
            <a:spLocks noChangeArrowheads="1"/>
          </p:cNvSpPr>
          <p:nvPr/>
        </p:nvSpPr>
        <p:spPr bwMode="auto">
          <a:xfrm>
            <a:off x="1301750" y="4997450"/>
            <a:ext cx="342900" cy="63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9" name="Line 88"/>
          <p:cNvSpPr>
            <a:spLocks noChangeShapeType="1"/>
          </p:cNvSpPr>
          <p:nvPr/>
        </p:nvSpPr>
        <p:spPr bwMode="auto">
          <a:xfrm>
            <a:off x="1301750" y="4997450"/>
            <a:ext cx="3429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0" name="Rectangle 89"/>
          <p:cNvSpPr>
            <a:spLocks noChangeArrowheads="1"/>
          </p:cNvSpPr>
          <p:nvPr/>
        </p:nvSpPr>
        <p:spPr bwMode="auto">
          <a:xfrm>
            <a:off x="1644650" y="4997450"/>
            <a:ext cx="4763" cy="63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1" name="Rectangle 94"/>
          <p:cNvSpPr>
            <a:spLocks noChangeArrowheads="1"/>
          </p:cNvSpPr>
          <p:nvPr/>
        </p:nvSpPr>
        <p:spPr bwMode="auto">
          <a:xfrm>
            <a:off x="1295400" y="5003800"/>
            <a:ext cx="6350" cy="2301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2" name="Line 95"/>
          <p:cNvSpPr>
            <a:spLocks noChangeShapeType="1"/>
          </p:cNvSpPr>
          <p:nvPr/>
        </p:nvSpPr>
        <p:spPr bwMode="auto">
          <a:xfrm>
            <a:off x="1295400" y="5003800"/>
            <a:ext cx="1588" cy="2301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" name="Rectangle 96"/>
          <p:cNvSpPr>
            <a:spLocks noChangeArrowheads="1"/>
          </p:cNvSpPr>
          <p:nvPr/>
        </p:nvSpPr>
        <p:spPr bwMode="auto">
          <a:xfrm>
            <a:off x="1644650" y="5003800"/>
            <a:ext cx="4763" cy="2301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4" name="Rectangle 98"/>
          <p:cNvSpPr>
            <a:spLocks noChangeArrowheads="1"/>
          </p:cNvSpPr>
          <p:nvPr/>
        </p:nvSpPr>
        <p:spPr bwMode="auto">
          <a:xfrm>
            <a:off x="301625" y="5229225"/>
            <a:ext cx="212725" cy="28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b="1">
                <a:solidFill>
                  <a:srgbClr val="000000"/>
                </a:solidFill>
              </a:rPr>
              <a:t>0</a:t>
            </a:r>
            <a:endParaRPr lang="en-US"/>
          </a:p>
        </p:txBody>
      </p:sp>
      <p:sp>
        <p:nvSpPr>
          <p:cNvPr id="125" name="Rectangle 99"/>
          <p:cNvSpPr>
            <a:spLocks noChangeArrowheads="1"/>
          </p:cNvSpPr>
          <p:nvPr/>
        </p:nvSpPr>
        <p:spPr bwMode="auto">
          <a:xfrm>
            <a:off x="595313" y="5229225"/>
            <a:ext cx="212725" cy="28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b="1">
                <a:solidFill>
                  <a:srgbClr val="000000"/>
                </a:solidFill>
              </a:rPr>
              <a:t>0</a:t>
            </a:r>
            <a:endParaRPr lang="en-US"/>
          </a:p>
        </p:txBody>
      </p:sp>
      <p:sp>
        <p:nvSpPr>
          <p:cNvPr id="126" name="Rectangle 100"/>
          <p:cNvSpPr>
            <a:spLocks noChangeArrowheads="1"/>
          </p:cNvSpPr>
          <p:nvPr/>
        </p:nvSpPr>
        <p:spPr bwMode="auto">
          <a:xfrm>
            <a:off x="992188" y="5229225"/>
            <a:ext cx="212725" cy="28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b="1">
                <a:solidFill>
                  <a:srgbClr val="000000"/>
                </a:solidFill>
              </a:rPr>
              <a:t>1</a:t>
            </a:r>
            <a:endParaRPr lang="en-US"/>
          </a:p>
        </p:txBody>
      </p:sp>
      <p:sp>
        <p:nvSpPr>
          <p:cNvPr id="127" name="Rectangle 101"/>
          <p:cNvSpPr>
            <a:spLocks noChangeArrowheads="1"/>
          </p:cNvSpPr>
          <p:nvPr/>
        </p:nvSpPr>
        <p:spPr bwMode="auto">
          <a:xfrm>
            <a:off x="1416050" y="5229225"/>
            <a:ext cx="212725" cy="28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b="1">
                <a:solidFill>
                  <a:srgbClr val="000000"/>
                </a:solidFill>
              </a:rPr>
              <a:t>1</a:t>
            </a:r>
            <a:endParaRPr lang="en-US"/>
          </a:p>
        </p:txBody>
      </p:sp>
      <p:sp>
        <p:nvSpPr>
          <p:cNvPr id="128" name="Rectangle 103"/>
          <p:cNvSpPr>
            <a:spLocks noChangeArrowheads="1"/>
          </p:cNvSpPr>
          <p:nvPr/>
        </p:nvSpPr>
        <p:spPr bwMode="auto">
          <a:xfrm>
            <a:off x="1295400" y="5230812"/>
            <a:ext cx="6350" cy="2317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9" name="Line 104"/>
          <p:cNvSpPr>
            <a:spLocks noChangeShapeType="1"/>
          </p:cNvSpPr>
          <p:nvPr/>
        </p:nvSpPr>
        <p:spPr bwMode="auto">
          <a:xfrm>
            <a:off x="1295400" y="5230812"/>
            <a:ext cx="1588" cy="2317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0" name="Rectangle 105"/>
          <p:cNvSpPr>
            <a:spLocks noChangeArrowheads="1"/>
          </p:cNvSpPr>
          <p:nvPr/>
        </p:nvSpPr>
        <p:spPr bwMode="auto">
          <a:xfrm>
            <a:off x="1644650" y="5230812"/>
            <a:ext cx="4763" cy="2317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1" name="Rectangle 107"/>
          <p:cNvSpPr>
            <a:spLocks noChangeArrowheads="1"/>
          </p:cNvSpPr>
          <p:nvPr/>
        </p:nvSpPr>
        <p:spPr bwMode="auto">
          <a:xfrm>
            <a:off x="301625" y="5459412"/>
            <a:ext cx="212725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b="1">
                <a:solidFill>
                  <a:srgbClr val="000000"/>
                </a:solidFill>
              </a:rPr>
              <a:t>0</a:t>
            </a:r>
            <a:endParaRPr lang="en-US"/>
          </a:p>
        </p:txBody>
      </p:sp>
      <p:sp>
        <p:nvSpPr>
          <p:cNvPr id="132" name="Rectangle 108"/>
          <p:cNvSpPr>
            <a:spLocks noChangeArrowheads="1"/>
          </p:cNvSpPr>
          <p:nvPr/>
        </p:nvSpPr>
        <p:spPr bwMode="auto">
          <a:xfrm>
            <a:off x="595313" y="5459412"/>
            <a:ext cx="212725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b="1">
                <a:solidFill>
                  <a:srgbClr val="000000"/>
                </a:solidFill>
              </a:rPr>
              <a:t>1</a:t>
            </a:r>
            <a:endParaRPr lang="en-US"/>
          </a:p>
        </p:txBody>
      </p:sp>
      <p:sp>
        <p:nvSpPr>
          <p:cNvPr id="133" name="Rectangle 109"/>
          <p:cNvSpPr>
            <a:spLocks noChangeArrowheads="1"/>
          </p:cNvSpPr>
          <p:nvPr/>
        </p:nvSpPr>
        <p:spPr bwMode="auto">
          <a:xfrm>
            <a:off x="992188" y="5459412"/>
            <a:ext cx="212725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b="1">
                <a:solidFill>
                  <a:srgbClr val="000000"/>
                </a:solidFill>
              </a:rPr>
              <a:t>0</a:t>
            </a:r>
            <a:endParaRPr lang="en-US"/>
          </a:p>
        </p:txBody>
      </p:sp>
      <p:sp>
        <p:nvSpPr>
          <p:cNvPr id="134" name="Rectangle 110"/>
          <p:cNvSpPr>
            <a:spLocks noChangeArrowheads="1"/>
          </p:cNvSpPr>
          <p:nvPr/>
        </p:nvSpPr>
        <p:spPr bwMode="auto">
          <a:xfrm>
            <a:off x="1416050" y="5459412"/>
            <a:ext cx="212725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b="1">
                <a:solidFill>
                  <a:srgbClr val="000000"/>
                </a:solidFill>
              </a:rPr>
              <a:t>1</a:t>
            </a:r>
            <a:endParaRPr lang="en-US"/>
          </a:p>
        </p:txBody>
      </p:sp>
      <p:sp>
        <p:nvSpPr>
          <p:cNvPr id="135" name="Rectangle 112"/>
          <p:cNvSpPr>
            <a:spLocks noChangeArrowheads="1"/>
          </p:cNvSpPr>
          <p:nvPr/>
        </p:nvSpPr>
        <p:spPr bwMode="auto">
          <a:xfrm>
            <a:off x="1295400" y="5462587"/>
            <a:ext cx="6350" cy="23018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6" name="Line 113"/>
          <p:cNvSpPr>
            <a:spLocks noChangeShapeType="1"/>
          </p:cNvSpPr>
          <p:nvPr/>
        </p:nvSpPr>
        <p:spPr bwMode="auto">
          <a:xfrm>
            <a:off x="1295400" y="5462587"/>
            <a:ext cx="1588" cy="2301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7" name="Rectangle 114"/>
          <p:cNvSpPr>
            <a:spLocks noChangeArrowheads="1"/>
          </p:cNvSpPr>
          <p:nvPr/>
        </p:nvSpPr>
        <p:spPr bwMode="auto">
          <a:xfrm>
            <a:off x="1644650" y="5462587"/>
            <a:ext cx="4763" cy="23018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8" name="Rectangle 116"/>
          <p:cNvSpPr>
            <a:spLocks noChangeArrowheads="1"/>
          </p:cNvSpPr>
          <p:nvPr/>
        </p:nvSpPr>
        <p:spPr bwMode="auto">
          <a:xfrm>
            <a:off x="301625" y="5686425"/>
            <a:ext cx="212725" cy="28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b="1">
                <a:solidFill>
                  <a:srgbClr val="000000"/>
                </a:solidFill>
              </a:rPr>
              <a:t>0</a:t>
            </a:r>
            <a:endParaRPr lang="en-US"/>
          </a:p>
        </p:txBody>
      </p:sp>
      <p:sp>
        <p:nvSpPr>
          <p:cNvPr id="139" name="Rectangle 117"/>
          <p:cNvSpPr>
            <a:spLocks noChangeArrowheads="1"/>
          </p:cNvSpPr>
          <p:nvPr/>
        </p:nvSpPr>
        <p:spPr bwMode="auto">
          <a:xfrm>
            <a:off x="595313" y="5686425"/>
            <a:ext cx="212725" cy="28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b="1">
                <a:solidFill>
                  <a:srgbClr val="000000"/>
                </a:solidFill>
              </a:rPr>
              <a:t>1</a:t>
            </a:r>
            <a:endParaRPr lang="en-US"/>
          </a:p>
        </p:txBody>
      </p:sp>
      <p:sp>
        <p:nvSpPr>
          <p:cNvPr id="140" name="Rectangle 118"/>
          <p:cNvSpPr>
            <a:spLocks noChangeArrowheads="1"/>
          </p:cNvSpPr>
          <p:nvPr/>
        </p:nvSpPr>
        <p:spPr bwMode="auto">
          <a:xfrm>
            <a:off x="992188" y="5686425"/>
            <a:ext cx="212725" cy="28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b="1">
                <a:solidFill>
                  <a:srgbClr val="000000"/>
                </a:solidFill>
              </a:rPr>
              <a:t>1</a:t>
            </a:r>
            <a:endParaRPr lang="en-US"/>
          </a:p>
        </p:txBody>
      </p:sp>
      <p:sp>
        <p:nvSpPr>
          <p:cNvPr id="141" name="Rectangle 119"/>
          <p:cNvSpPr>
            <a:spLocks noChangeArrowheads="1"/>
          </p:cNvSpPr>
          <p:nvPr/>
        </p:nvSpPr>
        <p:spPr bwMode="auto">
          <a:xfrm>
            <a:off x="1416050" y="5686425"/>
            <a:ext cx="212725" cy="28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</a:rPr>
              <a:t>0</a:t>
            </a:r>
            <a:endParaRPr lang="en-US" dirty="0"/>
          </a:p>
        </p:txBody>
      </p:sp>
      <p:sp>
        <p:nvSpPr>
          <p:cNvPr id="142" name="Rectangle 121"/>
          <p:cNvSpPr>
            <a:spLocks noChangeArrowheads="1"/>
          </p:cNvSpPr>
          <p:nvPr/>
        </p:nvSpPr>
        <p:spPr bwMode="auto">
          <a:xfrm>
            <a:off x="1295400" y="5692775"/>
            <a:ext cx="6350" cy="2301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3" name="Line 122"/>
          <p:cNvSpPr>
            <a:spLocks noChangeShapeType="1"/>
          </p:cNvSpPr>
          <p:nvPr/>
        </p:nvSpPr>
        <p:spPr bwMode="auto">
          <a:xfrm>
            <a:off x="1295400" y="5692775"/>
            <a:ext cx="1588" cy="2301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4" name="Rectangle 123"/>
          <p:cNvSpPr>
            <a:spLocks noChangeArrowheads="1"/>
          </p:cNvSpPr>
          <p:nvPr/>
        </p:nvSpPr>
        <p:spPr bwMode="auto">
          <a:xfrm>
            <a:off x="1644650" y="5692775"/>
            <a:ext cx="4763" cy="2301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5" name="Rectangle 125"/>
          <p:cNvSpPr>
            <a:spLocks noChangeArrowheads="1"/>
          </p:cNvSpPr>
          <p:nvPr/>
        </p:nvSpPr>
        <p:spPr bwMode="auto">
          <a:xfrm>
            <a:off x="301625" y="5918200"/>
            <a:ext cx="212725" cy="28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b="1">
                <a:solidFill>
                  <a:srgbClr val="000000"/>
                </a:solidFill>
              </a:rPr>
              <a:t>1</a:t>
            </a:r>
            <a:endParaRPr lang="en-US"/>
          </a:p>
        </p:txBody>
      </p:sp>
      <p:sp>
        <p:nvSpPr>
          <p:cNvPr id="146" name="Rectangle 126"/>
          <p:cNvSpPr>
            <a:spLocks noChangeArrowheads="1"/>
          </p:cNvSpPr>
          <p:nvPr/>
        </p:nvSpPr>
        <p:spPr bwMode="auto">
          <a:xfrm>
            <a:off x="595313" y="5918200"/>
            <a:ext cx="212725" cy="28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b="1">
                <a:solidFill>
                  <a:srgbClr val="000000"/>
                </a:solidFill>
              </a:rPr>
              <a:t>0</a:t>
            </a:r>
            <a:endParaRPr lang="en-US"/>
          </a:p>
        </p:txBody>
      </p:sp>
      <p:sp>
        <p:nvSpPr>
          <p:cNvPr id="147" name="Rectangle 127"/>
          <p:cNvSpPr>
            <a:spLocks noChangeArrowheads="1"/>
          </p:cNvSpPr>
          <p:nvPr/>
        </p:nvSpPr>
        <p:spPr bwMode="auto">
          <a:xfrm>
            <a:off x="992188" y="5918200"/>
            <a:ext cx="212725" cy="28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b="1">
                <a:solidFill>
                  <a:srgbClr val="000000"/>
                </a:solidFill>
              </a:rPr>
              <a:t>0</a:t>
            </a:r>
            <a:endParaRPr lang="en-US"/>
          </a:p>
        </p:txBody>
      </p:sp>
      <p:sp>
        <p:nvSpPr>
          <p:cNvPr id="148" name="Rectangle 128"/>
          <p:cNvSpPr>
            <a:spLocks noChangeArrowheads="1"/>
          </p:cNvSpPr>
          <p:nvPr/>
        </p:nvSpPr>
        <p:spPr bwMode="auto">
          <a:xfrm>
            <a:off x="1416050" y="5918200"/>
            <a:ext cx="212725" cy="28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b="1">
                <a:solidFill>
                  <a:srgbClr val="000000"/>
                </a:solidFill>
              </a:rPr>
              <a:t>1</a:t>
            </a:r>
            <a:endParaRPr lang="en-US"/>
          </a:p>
        </p:txBody>
      </p:sp>
      <p:sp>
        <p:nvSpPr>
          <p:cNvPr id="149" name="Rectangle 130"/>
          <p:cNvSpPr>
            <a:spLocks noChangeArrowheads="1"/>
          </p:cNvSpPr>
          <p:nvPr/>
        </p:nvSpPr>
        <p:spPr bwMode="auto">
          <a:xfrm>
            <a:off x="1295400" y="5921375"/>
            <a:ext cx="6350" cy="2301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0" name="Line 131"/>
          <p:cNvSpPr>
            <a:spLocks noChangeShapeType="1"/>
          </p:cNvSpPr>
          <p:nvPr/>
        </p:nvSpPr>
        <p:spPr bwMode="auto">
          <a:xfrm>
            <a:off x="1295400" y="5921375"/>
            <a:ext cx="1588" cy="2301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1" name="Rectangle 132"/>
          <p:cNvSpPr>
            <a:spLocks noChangeArrowheads="1"/>
          </p:cNvSpPr>
          <p:nvPr/>
        </p:nvSpPr>
        <p:spPr bwMode="auto">
          <a:xfrm>
            <a:off x="1644650" y="5921375"/>
            <a:ext cx="4763" cy="2301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2" name="Rectangle 134"/>
          <p:cNvSpPr>
            <a:spLocks noChangeArrowheads="1"/>
          </p:cNvSpPr>
          <p:nvPr/>
        </p:nvSpPr>
        <p:spPr bwMode="auto">
          <a:xfrm>
            <a:off x="301625" y="6148387"/>
            <a:ext cx="212725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b="1">
                <a:solidFill>
                  <a:srgbClr val="000000"/>
                </a:solidFill>
              </a:rPr>
              <a:t>1</a:t>
            </a:r>
            <a:endParaRPr lang="en-US"/>
          </a:p>
        </p:txBody>
      </p:sp>
      <p:sp>
        <p:nvSpPr>
          <p:cNvPr id="153" name="Rectangle 135"/>
          <p:cNvSpPr>
            <a:spLocks noChangeArrowheads="1"/>
          </p:cNvSpPr>
          <p:nvPr/>
        </p:nvSpPr>
        <p:spPr bwMode="auto">
          <a:xfrm>
            <a:off x="595313" y="6148387"/>
            <a:ext cx="212725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b="1">
                <a:solidFill>
                  <a:srgbClr val="000000"/>
                </a:solidFill>
              </a:rPr>
              <a:t>0</a:t>
            </a:r>
            <a:endParaRPr lang="en-US"/>
          </a:p>
        </p:txBody>
      </p:sp>
      <p:sp>
        <p:nvSpPr>
          <p:cNvPr id="154" name="Rectangle 136"/>
          <p:cNvSpPr>
            <a:spLocks noChangeArrowheads="1"/>
          </p:cNvSpPr>
          <p:nvPr/>
        </p:nvSpPr>
        <p:spPr bwMode="auto">
          <a:xfrm>
            <a:off x="992188" y="6148387"/>
            <a:ext cx="212725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b="1">
                <a:solidFill>
                  <a:srgbClr val="000000"/>
                </a:solidFill>
              </a:rPr>
              <a:t>1</a:t>
            </a:r>
            <a:endParaRPr lang="en-US"/>
          </a:p>
        </p:txBody>
      </p:sp>
      <p:sp>
        <p:nvSpPr>
          <p:cNvPr id="155" name="Rectangle 137"/>
          <p:cNvSpPr>
            <a:spLocks noChangeArrowheads="1"/>
          </p:cNvSpPr>
          <p:nvPr/>
        </p:nvSpPr>
        <p:spPr bwMode="auto">
          <a:xfrm>
            <a:off x="1416050" y="6148387"/>
            <a:ext cx="11271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b="1">
                <a:solidFill>
                  <a:srgbClr val="000000"/>
                </a:solidFill>
              </a:rPr>
              <a:t>1</a:t>
            </a:r>
            <a:endParaRPr lang="en-US"/>
          </a:p>
        </p:txBody>
      </p:sp>
      <p:sp>
        <p:nvSpPr>
          <p:cNvPr id="156" name="Rectangle 139"/>
          <p:cNvSpPr>
            <a:spLocks noChangeArrowheads="1"/>
          </p:cNvSpPr>
          <p:nvPr/>
        </p:nvSpPr>
        <p:spPr bwMode="auto">
          <a:xfrm>
            <a:off x="1295400" y="6151562"/>
            <a:ext cx="6350" cy="23018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7" name="Line 140"/>
          <p:cNvSpPr>
            <a:spLocks noChangeShapeType="1"/>
          </p:cNvSpPr>
          <p:nvPr/>
        </p:nvSpPr>
        <p:spPr bwMode="auto">
          <a:xfrm>
            <a:off x="1295400" y="6151562"/>
            <a:ext cx="1588" cy="2301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8" name="Rectangle 141"/>
          <p:cNvSpPr>
            <a:spLocks noChangeArrowheads="1"/>
          </p:cNvSpPr>
          <p:nvPr/>
        </p:nvSpPr>
        <p:spPr bwMode="auto">
          <a:xfrm>
            <a:off x="1644650" y="6151562"/>
            <a:ext cx="4763" cy="23018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9" name="Rectangle 143"/>
          <p:cNvSpPr>
            <a:spLocks noChangeArrowheads="1"/>
          </p:cNvSpPr>
          <p:nvPr/>
        </p:nvSpPr>
        <p:spPr bwMode="auto">
          <a:xfrm>
            <a:off x="301625" y="6375400"/>
            <a:ext cx="212725" cy="28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b="1">
                <a:solidFill>
                  <a:srgbClr val="000000"/>
                </a:solidFill>
              </a:rPr>
              <a:t>1</a:t>
            </a:r>
            <a:endParaRPr lang="en-US"/>
          </a:p>
        </p:txBody>
      </p:sp>
      <p:sp>
        <p:nvSpPr>
          <p:cNvPr id="160" name="Rectangle 144"/>
          <p:cNvSpPr>
            <a:spLocks noChangeArrowheads="1"/>
          </p:cNvSpPr>
          <p:nvPr/>
        </p:nvSpPr>
        <p:spPr bwMode="auto">
          <a:xfrm>
            <a:off x="595313" y="6375400"/>
            <a:ext cx="212725" cy="28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b="1">
                <a:solidFill>
                  <a:srgbClr val="000000"/>
                </a:solidFill>
              </a:rPr>
              <a:t>1</a:t>
            </a:r>
            <a:endParaRPr lang="en-US"/>
          </a:p>
        </p:txBody>
      </p:sp>
      <p:sp>
        <p:nvSpPr>
          <p:cNvPr id="161" name="Rectangle 145"/>
          <p:cNvSpPr>
            <a:spLocks noChangeArrowheads="1"/>
          </p:cNvSpPr>
          <p:nvPr/>
        </p:nvSpPr>
        <p:spPr bwMode="auto">
          <a:xfrm>
            <a:off x="992188" y="6375400"/>
            <a:ext cx="212725" cy="28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b="1">
                <a:solidFill>
                  <a:srgbClr val="000000"/>
                </a:solidFill>
              </a:rPr>
              <a:t>0</a:t>
            </a:r>
            <a:endParaRPr lang="en-US"/>
          </a:p>
        </p:txBody>
      </p:sp>
      <p:sp>
        <p:nvSpPr>
          <p:cNvPr id="162" name="Rectangle 146"/>
          <p:cNvSpPr>
            <a:spLocks noChangeArrowheads="1"/>
          </p:cNvSpPr>
          <p:nvPr/>
        </p:nvSpPr>
        <p:spPr bwMode="auto">
          <a:xfrm>
            <a:off x="1416050" y="6375400"/>
            <a:ext cx="11271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b="1">
                <a:solidFill>
                  <a:srgbClr val="000000"/>
                </a:solidFill>
              </a:rPr>
              <a:t>1</a:t>
            </a:r>
            <a:endParaRPr lang="en-US"/>
          </a:p>
        </p:txBody>
      </p:sp>
      <p:sp>
        <p:nvSpPr>
          <p:cNvPr id="163" name="Rectangle 148"/>
          <p:cNvSpPr>
            <a:spLocks noChangeArrowheads="1"/>
          </p:cNvSpPr>
          <p:nvPr/>
        </p:nvSpPr>
        <p:spPr bwMode="auto">
          <a:xfrm>
            <a:off x="1295400" y="6381750"/>
            <a:ext cx="6350" cy="2301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4" name="Line 149"/>
          <p:cNvSpPr>
            <a:spLocks noChangeShapeType="1"/>
          </p:cNvSpPr>
          <p:nvPr/>
        </p:nvSpPr>
        <p:spPr bwMode="auto">
          <a:xfrm>
            <a:off x="1295400" y="6381750"/>
            <a:ext cx="1588" cy="2301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5" name="Rectangle 150"/>
          <p:cNvSpPr>
            <a:spLocks noChangeArrowheads="1"/>
          </p:cNvSpPr>
          <p:nvPr/>
        </p:nvSpPr>
        <p:spPr bwMode="auto">
          <a:xfrm>
            <a:off x="1644650" y="6381750"/>
            <a:ext cx="4763" cy="2301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6" name="Rectangle 152"/>
          <p:cNvSpPr>
            <a:spLocks noChangeArrowheads="1"/>
          </p:cNvSpPr>
          <p:nvPr/>
        </p:nvSpPr>
        <p:spPr bwMode="auto">
          <a:xfrm>
            <a:off x="320675" y="6573838"/>
            <a:ext cx="212725" cy="28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</a:rPr>
              <a:t>1</a:t>
            </a:r>
            <a:endParaRPr lang="en-US" dirty="0"/>
          </a:p>
        </p:txBody>
      </p:sp>
      <p:sp>
        <p:nvSpPr>
          <p:cNvPr id="167" name="Rectangle 153"/>
          <p:cNvSpPr>
            <a:spLocks noChangeArrowheads="1"/>
          </p:cNvSpPr>
          <p:nvPr/>
        </p:nvSpPr>
        <p:spPr bwMode="auto">
          <a:xfrm>
            <a:off x="549275" y="6573838"/>
            <a:ext cx="212725" cy="28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b="1">
                <a:solidFill>
                  <a:srgbClr val="000000"/>
                </a:solidFill>
              </a:rPr>
              <a:t>1</a:t>
            </a:r>
            <a:endParaRPr lang="en-US"/>
          </a:p>
        </p:txBody>
      </p:sp>
      <p:sp>
        <p:nvSpPr>
          <p:cNvPr id="168" name="Rectangle 154"/>
          <p:cNvSpPr>
            <a:spLocks noChangeArrowheads="1"/>
          </p:cNvSpPr>
          <p:nvPr/>
        </p:nvSpPr>
        <p:spPr bwMode="auto">
          <a:xfrm>
            <a:off x="1006475" y="6573838"/>
            <a:ext cx="212725" cy="28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</a:rPr>
              <a:t>1</a:t>
            </a:r>
            <a:endParaRPr lang="en-US" dirty="0"/>
          </a:p>
        </p:txBody>
      </p:sp>
      <p:sp>
        <p:nvSpPr>
          <p:cNvPr id="169" name="Rectangle 155"/>
          <p:cNvSpPr>
            <a:spLocks noChangeArrowheads="1"/>
          </p:cNvSpPr>
          <p:nvPr/>
        </p:nvSpPr>
        <p:spPr bwMode="auto">
          <a:xfrm>
            <a:off x="1387475" y="6573838"/>
            <a:ext cx="212725" cy="28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</a:rPr>
              <a:t>1</a:t>
            </a:r>
            <a:endParaRPr lang="en-US" dirty="0"/>
          </a:p>
        </p:txBody>
      </p:sp>
      <p:sp>
        <p:nvSpPr>
          <p:cNvPr id="170" name="Rectangle 157"/>
          <p:cNvSpPr>
            <a:spLocks noChangeArrowheads="1"/>
          </p:cNvSpPr>
          <p:nvPr/>
        </p:nvSpPr>
        <p:spPr bwMode="auto">
          <a:xfrm>
            <a:off x="1295400" y="6610350"/>
            <a:ext cx="6350" cy="2301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1" name="Line 158"/>
          <p:cNvSpPr>
            <a:spLocks noChangeShapeType="1"/>
          </p:cNvSpPr>
          <p:nvPr/>
        </p:nvSpPr>
        <p:spPr bwMode="auto">
          <a:xfrm>
            <a:off x="1295400" y="6610350"/>
            <a:ext cx="1588" cy="2301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2" name="Rectangle 159"/>
          <p:cNvSpPr>
            <a:spLocks noChangeArrowheads="1"/>
          </p:cNvSpPr>
          <p:nvPr/>
        </p:nvSpPr>
        <p:spPr bwMode="auto">
          <a:xfrm>
            <a:off x="1644650" y="6610350"/>
            <a:ext cx="4763" cy="2301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3" name="Rectangle 161"/>
          <p:cNvSpPr>
            <a:spLocks noChangeArrowheads="1"/>
          </p:cNvSpPr>
          <p:nvPr/>
        </p:nvSpPr>
        <p:spPr bwMode="auto">
          <a:xfrm>
            <a:off x="192088" y="6840537"/>
            <a:ext cx="14287" cy="17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00">
                <a:solidFill>
                  <a:srgbClr val="000000"/>
                </a:solidFill>
                <a:latin typeface="Tahoma" pitchFamily="34" charset="0"/>
              </a:rPr>
              <a:t>+</a:t>
            </a:r>
            <a:endParaRPr lang="en-US"/>
          </a:p>
        </p:txBody>
      </p:sp>
      <p:sp>
        <p:nvSpPr>
          <p:cNvPr id="174" name="Title 173"/>
          <p:cNvSpPr>
            <a:spLocks noGrp="1"/>
          </p:cNvSpPr>
          <p:nvPr>
            <p:ph type="title"/>
          </p:nvPr>
        </p:nvSpPr>
        <p:spPr>
          <a:xfrm>
            <a:off x="215899" y="1107342"/>
            <a:ext cx="2718435" cy="430887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75" name="Text Box 46"/>
          <p:cNvSpPr txBox="1">
            <a:spLocks noChangeArrowheads="1"/>
          </p:cNvSpPr>
          <p:nvPr/>
        </p:nvSpPr>
        <p:spPr bwMode="auto">
          <a:xfrm>
            <a:off x="228600" y="1981200"/>
            <a:ext cx="3243004" cy="584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cs typeface="Arial" charset="0"/>
              </a:rPr>
              <a:t>F (A,B) </a:t>
            </a:r>
            <a:r>
              <a:rPr lang="en-US" sz="3200" dirty="0">
                <a:solidFill>
                  <a:schemeClr val="tx2"/>
                </a:solidFill>
                <a:cs typeface="Arial" charset="0"/>
              </a:rPr>
              <a:t>= </a:t>
            </a:r>
            <a:r>
              <a:rPr lang="en-US" sz="3200" dirty="0" smtClean="0">
                <a:solidFill>
                  <a:schemeClr val="tx2"/>
                </a:solidFill>
                <a:cs typeface="Arial" charset="0"/>
              </a:rPr>
              <a:t>Σ(m</a:t>
            </a:r>
            <a:r>
              <a:rPr lang="en-US" sz="3200" baseline="-25000" dirty="0" smtClean="0">
                <a:solidFill>
                  <a:schemeClr val="tx2"/>
                </a:solidFill>
                <a:cs typeface="Arial" charset="0"/>
              </a:rPr>
              <a:t>1</a:t>
            </a:r>
            <a:r>
              <a:rPr lang="en-US" sz="3200" dirty="0" smtClean="0">
                <a:solidFill>
                  <a:schemeClr val="tx2"/>
                </a:solidFill>
                <a:cs typeface="Arial" charset="0"/>
              </a:rPr>
              <a:t>,m</a:t>
            </a:r>
            <a:r>
              <a:rPr lang="en-US" sz="3200" baseline="-25000" dirty="0" smtClean="0">
                <a:solidFill>
                  <a:schemeClr val="tx2"/>
                </a:solidFill>
                <a:cs typeface="Arial" charset="0"/>
              </a:rPr>
              <a:t>2</a:t>
            </a:r>
            <a:r>
              <a:rPr lang="en-US" sz="3200" dirty="0" smtClean="0">
                <a:solidFill>
                  <a:schemeClr val="tx2"/>
                </a:solidFill>
                <a:cs typeface="Arial" charset="0"/>
              </a:rPr>
              <a:t>) 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176" name="Text Box 46"/>
          <p:cNvSpPr txBox="1">
            <a:spLocks noChangeArrowheads="1"/>
          </p:cNvSpPr>
          <p:nvPr/>
        </p:nvSpPr>
        <p:spPr bwMode="auto">
          <a:xfrm>
            <a:off x="4191000" y="1905000"/>
            <a:ext cx="3935501" cy="584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cs typeface="Arial" charset="0"/>
              </a:rPr>
              <a:t>F (A,B) </a:t>
            </a:r>
            <a:r>
              <a:rPr lang="en-US" sz="3200" dirty="0">
                <a:solidFill>
                  <a:schemeClr val="tx2"/>
                </a:solidFill>
                <a:cs typeface="Arial" charset="0"/>
              </a:rPr>
              <a:t>= </a:t>
            </a:r>
            <a:r>
              <a:rPr lang="en-US" sz="3200" dirty="0" smtClean="0">
                <a:solidFill>
                  <a:schemeClr val="tx2"/>
                </a:solidFill>
                <a:cs typeface="Arial" charset="0"/>
              </a:rPr>
              <a:t>Σ(m</a:t>
            </a:r>
            <a:r>
              <a:rPr lang="en-US" sz="3200" baseline="-25000" dirty="0" smtClean="0">
                <a:solidFill>
                  <a:schemeClr val="tx2"/>
                </a:solidFill>
                <a:cs typeface="Arial" charset="0"/>
              </a:rPr>
              <a:t>1</a:t>
            </a:r>
            <a:r>
              <a:rPr lang="en-US" sz="3200" dirty="0" smtClean="0">
                <a:solidFill>
                  <a:schemeClr val="tx2"/>
                </a:solidFill>
                <a:cs typeface="Arial" charset="0"/>
              </a:rPr>
              <a:t>,m</a:t>
            </a:r>
            <a:r>
              <a:rPr lang="en-US" sz="3200" baseline="-25000" dirty="0" smtClean="0">
                <a:solidFill>
                  <a:schemeClr val="tx2"/>
                </a:solidFill>
                <a:cs typeface="Arial" charset="0"/>
              </a:rPr>
              <a:t>2,</a:t>
            </a:r>
            <a:r>
              <a:rPr lang="en-US" sz="3200" dirty="0" smtClean="0">
                <a:solidFill>
                  <a:schemeClr val="tx2"/>
                </a:solidFill>
                <a:cs typeface="Arial" charset="0"/>
              </a:rPr>
              <a:t> m</a:t>
            </a:r>
            <a:r>
              <a:rPr lang="en-US" sz="3200" baseline="-25000" dirty="0" smtClean="0">
                <a:solidFill>
                  <a:schemeClr val="tx2"/>
                </a:solidFill>
                <a:cs typeface="Arial" charset="0"/>
              </a:rPr>
              <a:t>3 </a:t>
            </a:r>
            <a:r>
              <a:rPr lang="en-US" sz="3200" dirty="0" smtClean="0">
                <a:solidFill>
                  <a:schemeClr val="tx2"/>
                </a:solidFill>
                <a:cs typeface="Arial" charset="0"/>
              </a:rPr>
              <a:t>) </a:t>
            </a:r>
            <a:endParaRPr lang="en-US" sz="3200" dirty="0">
              <a:solidFill>
                <a:schemeClr val="tx2"/>
              </a:solidFill>
            </a:endParaRPr>
          </a:p>
        </p:txBody>
      </p:sp>
      <p:grpSp>
        <p:nvGrpSpPr>
          <p:cNvPr id="179" name="Group 32"/>
          <p:cNvGrpSpPr>
            <a:grpSpLocks/>
          </p:cNvGrpSpPr>
          <p:nvPr/>
        </p:nvGrpSpPr>
        <p:grpSpPr bwMode="auto">
          <a:xfrm>
            <a:off x="6096000" y="4495800"/>
            <a:ext cx="1905000" cy="1371600"/>
            <a:chOff x="624" y="2736"/>
            <a:chExt cx="1200" cy="864"/>
          </a:xfrm>
        </p:grpSpPr>
        <p:sp>
          <p:nvSpPr>
            <p:cNvPr id="180" name="Rectangle 33"/>
            <p:cNvSpPr>
              <a:spLocks noChangeArrowheads="1"/>
            </p:cNvSpPr>
            <p:nvPr/>
          </p:nvSpPr>
          <p:spPr bwMode="auto">
            <a:xfrm>
              <a:off x="864" y="3120"/>
              <a:ext cx="240" cy="240"/>
            </a:xfrm>
            <a:prstGeom prst="rect">
              <a:avLst/>
            </a:prstGeom>
            <a:solidFill>
              <a:srgbClr val="CCEC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Book Antiqua" pitchFamily="18" charset="0"/>
                </a:rPr>
                <a:t>0</a:t>
              </a:r>
              <a:endParaRPr lang="en-US" sz="1600">
                <a:solidFill>
                  <a:schemeClr val="tx2"/>
                </a:solidFill>
                <a:latin typeface="Book Antiqua" pitchFamily="18" charset="0"/>
              </a:endParaRPr>
            </a:p>
          </p:txBody>
        </p:sp>
        <p:sp>
          <p:nvSpPr>
            <p:cNvPr id="181" name="Rectangle 34"/>
            <p:cNvSpPr>
              <a:spLocks noChangeArrowheads="1"/>
            </p:cNvSpPr>
            <p:nvPr/>
          </p:nvSpPr>
          <p:spPr bwMode="auto">
            <a:xfrm>
              <a:off x="624" y="2976"/>
              <a:ext cx="117" cy="23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2400" i="1">
                  <a:solidFill>
                    <a:schemeClr val="tx1"/>
                  </a:solidFill>
                  <a:latin typeface="Book Antiqua" pitchFamily="18" charset="0"/>
                </a:rPr>
                <a:t>A</a:t>
              </a:r>
              <a:endParaRPr lang="en-US" sz="2800" i="1">
                <a:solidFill>
                  <a:schemeClr val="tx1"/>
                </a:solidFill>
                <a:latin typeface="Book Antiqua" pitchFamily="18" charset="0"/>
              </a:endParaRPr>
            </a:p>
          </p:txBody>
        </p:sp>
        <p:sp>
          <p:nvSpPr>
            <p:cNvPr id="182" name="Rectangle 35"/>
            <p:cNvSpPr>
              <a:spLocks noChangeArrowheads="1"/>
            </p:cNvSpPr>
            <p:nvPr/>
          </p:nvSpPr>
          <p:spPr bwMode="auto">
            <a:xfrm>
              <a:off x="864" y="3360"/>
              <a:ext cx="240" cy="240"/>
            </a:xfrm>
            <a:prstGeom prst="rect">
              <a:avLst/>
            </a:prstGeom>
            <a:solidFill>
              <a:srgbClr val="CCEC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/>
              <a:r>
                <a:rPr lang="en-US" sz="2800" dirty="0">
                  <a:latin typeface="Book Antiqua" pitchFamily="18" charset="0"/>
                </a:rPr>
                <a:t>4</a:t>
              </a:r>
              <a:endParaRPr lang="en-US" sz="1600" dirty="0">
                <a:solidFill>
                  <a:schemeClr val="tx2"/>
                </a:solidFill>
                <a:latin typeface="Book Antiqua" pitchFamily="18" charset="0"/>
              </a:endParaRPr>
            </a:p>
          </p:txBody>
        </p:sp>
        <p:sp>
          <p:nvSpPr>
            <p:cNvPr id="183" name="Rectangle 36"/>
            <p:cNvSpPr>
              <a:spLocks noChangeArrowheads="1"/>
            </p:cNvSpPr>
            <p:nvPr/>
          </p:nvSpPr>
          <p:spPr bwMode="auto">
            <a:xfrm>
              <a:off x="1104" y="3360"/>
              <a:ext cx="240" cy="240"/>
            </a:xfrm>
            <a:prstGeom prst="rect">
              <a:avLst/>
            </a:prstGeom>
            <a:solidFill>
              <a:srgbClr val="CCEC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/>
              <a:r>
                <a:rPr lang="en-US" sz="2800" dirty="0">
                  <a:latin typeface="Book Antiqua" pitchFamily="18" charset="0"/>
                </a:rPr>
                <a:t>5</a:t>
              </a:r>
              <a:endParaRPr lang="en-US" sz="1600" dirty="0">
                <a:solidFill>
                  <a:schemeClr val="tx2"/>
                </a:solidFill>
                <a:latin typeface="Book Antiqua" pitchFamily="18" charset="0"/>
              </a:endParaRPr>
            </a:p>
          </p:txBody>
        </p:sp>
        <p:sp>
          <p:nvSpPr>
            <p:cNvPr id="184" name="Rectangle 37"/>
            <p:cNvSpPr>
              <a:spLocks noChangeArrowheads="1"/>
            </p:cNvSpPr>
            <p:nvPr/>
          </p:nvSpPr>
          <p:spPr bwMode="auto">
            <a:xfrm>
              <a:off x="1104" y="3120"/>
              <a:ext cx="240" cy="240"/>
            </a:xfrm>
            <a:prstGeom prst="rect">
              <a:avLst/>
            </a:prstGeom>
            <a:solidFill>
              <a:srgbClr val="CCEC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Book Antiqua" pitchFamily="18" charset="0"/>
                </a:rPr>
                <a:t>1</a:t>
              </a:r>
              <a:endParaRPr lang="en-US" sz="1600" dirty="0">
                <a:solidFill>
                  <a:schemeClr val="tx2"/>
                </a:solidFill>
                <a:latin typeface="Book Antiqua" pitchFamily="18" charset="0"/>
              </a:endParaRPr>
            </a:p>
          </p:txBody>
        </p:sp>
        <p:sp>
          <p:nvSpPr>
            <p:cNvPr id="185" name="Line 38"/>
            <p:cNvSpPr>
              <a:spLocks noChangeShapeType="1"/>
            </p:cNvSpPr>
            <p:nvPr/>
          </p:nvSpPr>
          <p:spPr bwMode="auto">
            <a:xfrm flipH="1" flipV="1">
              <a:off x="672" y="2928"/>
              <a:ext cx="192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Rectangle 39"/>
            <p:cNvSpPr>
              <a:spLocks noChangeArrowheads="1"/>
            </p:cNvSpPr>
            <p:nvPr/>
          </p:nvSpPr>
          <p:spPr bwMode="auto">
            <a:xfrm>
              <a:off x="928" y="2899"/>
              <a:ext cx="160" cy="19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tx1"/>
                  </a:solidFill>
                  <a:latin typeface="Book Antiqua" pitchFamily="18" charset="0"/>
                </a:rPr>
                <a:t>00</a:t>
              </a:r>
              <a:endParaRPr lang="en-US" sz="2400" i="1">
                <a:solidFill>
                  <a:schemeClr val="tx1"/>
                </a:solidFill>
                <a:latin typeface="Book Antiqua" pitchFamily="18" charset="0"/>
              </a:endParaRPr>
            </a:p>
          </p:txBody>
        </p:sp>
        <p:sp>
          <p:nvSpPr>
            <p:cNvPr id="187" name="Rectangle 40"/>
            <p:cNvSpPr>
              <a:spLocks noChangeArrowheads="1"/>
            </p:cNvSpPr>
            <p:nvPr/>
          </p:nvSpPr>
          <p:spPr bwMode="auto">
            <a:xfrm>
              <a:off x="1168" y="2899"/>
              <a:ext cx="160" cy="19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Book Antiqua" pitchFamily="18" charset="0"/>
                </a:rPr>
                <a:t>01</a:t>
              </a:r>
              <a:endParaRPr lang="en-US" sz="2400" i="1" dirty="0">
                <a:solidFill>
                  <a:schemeClr val="tx1"/>
                </a:solidFill>
                <a:latin typeface="Book Antiqua" pitchFamily="18" charset="0"/>
              </a:endParaRPr>
            </a:p>
          </p:txBody>
        </p:sp>
        <p:sp>
          <p:nvSpPr>
            <p:cNvPr id="188" name="Rectangle 41"/>
            <p:cNvSpPr>
              <a:spLocks noChangeArrowheads="1"/>
            </p:cNvSpPr>
            <p:nvPr/>
          </p:nvSpPr>
          <p:spPr bwMode="auto">
            <a:xfrm>
              <a:off x="768" y="3120"/>
              <a:ext cx="96" cy="23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Book Antiqua" pitchFamily="18" charset="0"/>
                </a:rPr>
                <a:t>0</a:t>
              </a:r>
              <a:endParaRPr lang="en-US" sz="2800" i="1">
                <a:solidFill>
                  <a:schemeClr val="tx1"/>
                </a:solidFill>
                <a:latin typeface="Book Antiqua" pitchFamily="18" charset="0"/>
              </a:endParaRPr>
            </a:p>
          </p:txBody>
        </p:sp>
        <p:sp>
          <p:nvSpPr>
            <p:cNvPr id="189" name="Rectangle 42"/>
            <p:cNvSpPr>
              <a:spLocks noChangeArrowheads="1"/>
            </p:cNvSpPr>
            <p:nvPr/>
          </p:nvSpPr>
          <p:spPr bwMode="auto">
            <a:xfrm>
              <a:off x="768" y="3360"/>
              <a:ext cx="96" cy="23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Book Antiqua" pitchFamily="18" charset="0"/>
                </a:rPr>
                <a:t>1</a:t>
              </a:r>
              <a:endParaRPr lang="en-US" sz="2800" i="1">
                <a:solidFill>
                  <a:schemeClr val="tx1"/>
                </a:solidFill>
                <a:latin typeface="Book Antiqua" pitchFamily="18" charset="0"/>
              </a:endParaRPr>
            </a:p>
          </p:txBody>
        </p:sp>
        <p:sp>
          <p:nvSpPr>
            <p:cNvPr id="190" name="Rectangle 43"/>
            <p:cNvSpPr>
              <a:spLocks noChangeArrowheads="1"/>
            </p:cNvSpPr>
            <p:nvPr/>
          </p:nvSpPr>
          <p:spPr bwMode="auto">
            <a:xfrm>
              <a:off x="720" y="2736"/>
              <a:ext cx="245" cy="23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Book Antiqua" pitchFamily="18" charset="0"/>
                </a:rPr>
                <a:t>BC</a:t>
              </a:r>
              <a:endParaRPr lang="en-US" sz="2800" i="1" dirty="0">
                <a:solidFill>
                  <a:schemeClr val="tx1"/>
                </a:solidFill>
                <a:latin typeface="Book Antiqua" pitchFamily="18" charset="0"/>
              </a:endParaRPr>
            </a:p>
          </p:txBody>
        </p:sp>
        <p:sp>
          <p:nvSpPr>
            <p:cNvPr id="191" name="Rectangle 44"/>
            <p:cNvSpPr>
              <a:spLocks noChangeArrowheads="1"/>
            </p:cNvSpPr>
            <p:nvPr/>
          </p:nvSpPr>
          <p:spPr bwMode="auto">
            <a:xfrm>
              <a:off x="1344" y="3120"/>
              <a:ext cx="240" cy="240"/>
            </a:xfrm>
            <a:prstGeom prst="rect">
              <a:avLst/>
            </a:prstGeom>
            <a:solidFill>
              <a:srgbClr val="CCEC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/>
              <a:r>
                <a:rPr lang="en-US" sz="2800" dirty="0">
                  <a:latin typeface="Book Antiqua" pitchFamily="18" charset="0"/>
                </a:rPr>
                <a:t>3</a:t>
              </a:r>
              <a:endParaRPr lang="en-US" sz="1600" dirty="0">
                <a:solidFill>
                  <a:schemeClr val="tx2"/>
                </a:solidFill>
                <a:latin typeface="Book Antiqua" pitchFamily="18" charset="0"/>
              </a:endParaRPr>
            </a:p>
          </p:txBody>
        </p:sp>
        <p:sp>
          <p:nvSpPr>
            <p:cNvPr id="192" name="Rectangle 45"/>
            <p:cNvSpPr>
              <a:spLocks noChangeArrowheads="1"/>
            </p:cNvSpPr>
            <p:nvPr/>
          </p:nvSpPr>
          <p:spPr bwMode="auto">
            <a:xfrm>
              <a:off x="1344" y="3360"/>
              <a:ext cx="240" cy="240"/>
            </a:xfrm>
            <a:prstGeom prst="rect">
              <a:avLst/>
            </a:prstGeom>
            <a:solidFill>
              <a:srgbClr val="CCEC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/>
              <a:r>
                <a:rPr lang="en-US" sz="2800" dirty="0">
                  <a:latin typeface="Book Antiqua" pitchFamily="18" charset="0"/>
                </a:rPr>
                <a:t>7</a:t>
              </a:r>
              <a:endParaRPr lang="en-US" sz="1600" dirty="0">
                <a:solidFill>
                  <a:schemeClr val="tx2"/>
                </a:solidFill>
                <a:latin typeface="Book Antiqua" pitchFamily="18" charset="0"/>
              </a:endParaRPr>
            </a:p>
          </p:txBody>
        </p:sp>
        <p:sp>
          <p:nvSpPr>
            <p:cNvPr id="193" name="Rectangle 46"/>
            <p:cNvSpPr>
              <a:spLocks noChangeArrowheads="1"/>
            </p:cNvSpPr>
            <p:nvPr/>
          </p:nvSpPr>
          <p:spPr bwMode="auto">
            <a:xfrm>
              <a:off x="1584" y="3360"/>
              <a:ext cx="240" cy="240"/>
            </a:xfrm>
            <a:prstGeom prst="rect">
              <a:avLst/>
            </a:prstGeom>
            <a:solidFill>
              <a:srgbClr val="CCEC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/>
              <a:r>
                <a:rPr lang="en-US" sz="2800" dirty="0" smtClean="0">
                  <a:solidFill>
                    <a:schemeClr val="tx2"/>
                  </a:solidFill>
                  <a:latin typeface="Book Antiqua" pitchFamily="18" charset="0"/>
                </a:rPr>
                <a:t>6</a:t>
              </a:r>
              <a:endParaRPr lang="en-US" sz="1600" dirty="0">
                <a:solidFill>
                  <a:schemeClr val="tx2"/>
                </a:solidFill>
                <a:latin typeface="Book Antiqua" pitchFamily="18" charset="0"/>
              </a:endParaRPr>
            </a:p>
          </p:txBody>
        </p:sp>
        <p:sp>
          <p:nvSpPr>
            <p:cNvPr id="194" name="Rectangle 47"/>
            <p:cNvSpPr>
              <a:spLocks noChangeArrowheads="1"/>
            </p:cNvSpPr>
            <p:nvPr/>
          </p:nvSpPr>
          <p:spPr bwMode="auto">
            <a:xfrm>
              <a:off x="1584" y="3120"/>
              <a:ext cx="240" cy="240"/>
            </a:xfrm>
            <a:prstGeom prst="rect">
              <a:avLst/>
            </a:prstGeom>
            <a:solidFill>
              <a:srgbClr val="CCEC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/>
              <a:r>
                <a:rPr lang="en-US" sz="2800" dirty="0" smtClean="0">
                  <a:solidFill>
                    <a:schemeClr val="tx2"/>
                  </a:solidFill>
                  <a:latin typeface="Book Antiqua" pitchFamily="18" charset="0"/>
                </a:rPr>
                <a:t>2</a:t>
              </a:r>
              <a:endParaRPr lang="en-US" sz="1600" dirty="0">
                <a:solidFill>
                  <a:schemeClr val="tx2"/>
                </a:solidFill>
                <a:latin typeface="Book Antiqua" pitchFamily="18" charset="0"/>
              </a:endParaRPr>
            </a:p>
          </p:txBody>
        </p:sp>
        <p:sp>
          <p:nvSpPr>
            <p:cNvPr id="195" name="Rectangle 48"/>
            <p:cNvSpPr>
              <a:spLocks noChangeArrowheads="1"/>
            </p:cNvSpPr>
            <p:nvPr/>
          </p:nvSpPr>
          <p:spPr bwMode="auto">
            <a:xfrm>
              <a:off x="1408" y="2899"/>
              <a:ext cx="160" cy="19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tx1"/>
                  </a:solidFill>
                  <a:latin typeface="Book Antiqua" pitchFamily="18" charset="0"/>
                </a:rPr>
                <a:t>11</a:t>
              </a:r>
              <a:endParaRPr lang="en-US" sz="2400" i="1">
                <a:solidFill>
                  <a:schemeClr val="tx1"/>
                </a:solidFill>
                <a:latin typeface="Book Antiqua" pitchFamily="18" charset="0"/>
              </a:endParaRPr>
            </a:p>
          </p:txBody>
        </p:sp>
        <p:sp>
          <p:nvSpPr>
            <p:cNvPr id="196" name="Rectangle 49"/>
            <p:cNvSpPr>
              <a:spLocks noChangeArrowheads="1"/>
            </p:cNvSpPr>
            <p:nvPr/>
          </p:nvSpPr>
          <p:spPr bwMode="auto">
            <a:xfrm>
              <a:off x="1648" y="2899"/>
              <a:ext cx="160" cy="19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tx1"/>
                  </a:solidFill>
                  <a:latin typeface="Book Antiqua" pitchFamily="18" charset="0"/>
                </a:rPr>
                <a:t>10</a:t>
              </a:r>
              <a:endParaRPr lang="en-US" sz="2400" i="1">
                <a:solidFill>
                  <a:schemeClr val="tx1"/>
                </a:solidFill>
                <a:latin typeface="Book Antiqua" pitchFamily="18" charset="0"/>
              </a:endParaRPr>
            </a:p>
          </p:txBody>
        </p:sp>
      </p:grpSp>
      <p:sp>
        <p:nvSpPr>
          <p:cNvPr id="177" name="Title 1"/>
          <p:cNvSpPr txBox="1">
            <a:spLocks/>
          </p:cNvSpPr>
          <p:nvPr/>
        </p:nvSpPr>
        <p:spPr>
          <a:xfrm>
            <a:off x="3200400" y="1143000"/>
            <a:ext cx="40386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Karnaugh maps (K-map)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/>
              <a:ea typeface="+mj-ea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utoUpdateAnimBg="0"/>
      <p:bldP spid="90" grpId="0" autoUpdateAnimBg="0"/>
      <p:bldP spid="91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F:\DELD 2020-2021\lectures\Figures\kmap\New Doc 2020-07-17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00201"/>
            <a:ext cx="9144000" cy="5257800"/>
          </a:xfrm>
          <a:prstGeom prst="rect">
            <a:avLst/>
          </a:prstGeom>
          <a:noFill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200400" y="1143000"/>
            <a:ext cx="4038600" cy="430887"/>
          </a:xfrm>
        </p:spPr>
        <p:txBody>
          <a:bodyPr/>
          <a:lstStyle/>
          <a:p>
            <a:pPr algn="ctr"/>
            <a:r>
              <a:rPr lang="en-US" dirty="0" err="1" smtClean="0"/>
              <a:t>Karnaugh</a:t>
            </a:r>
            <a:r>
              <a:rPr lang="en-US" dirty="0" smtClean="0"/>
              <a:t> maps (K-map)</a:t>
            </a:r>
            <a:endParaRPr lang="en-US" dirty="0"/>
          </a:p>
        </p:txBody>
      </p:sp>
      <p:sp>
        <p:nvSpPr>
          <p:cNvPr id="6" name="object 2"/>
          <p:cNvSpPr txBox="1"/>
          <p:nvPr/>
        </p:nvSpPr>
        <p:spPr>
          <a:xfrm>
            <a:off x="1374060" y="599518"/>
            <a:ext cx="454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Department of Computer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1169313"/>
            <a:ext cx="4508501" cy="430887"/>
          </a:xfrm>
        </p:spPr>
        <p:txBody>
          <a:bodyPr/>
          <a:lstStyle/>
          <a:p>
            <a:pPr algn="ctr"/>
            <a:r>
              <a:rPr lang="en-US" dirty="0" smtClean="0"/>
              <a:t>Rules for K-Maps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905000"/>
            <a:ext cx="8077200" cy="5539978"/>
          </a:xfrm>
        </p:spPr>
        <p:txBody>
          <a:bodyPr/>
          <a:lstStyle/>
          <a:p>
            <a:pPr>
              <a:buClr>
                <a:schemeClr val="tx2"/>
              </a:buClr>
              <a:buSzPct val="95000"/>
              <a:buFont typeface="Wingdings" pitchFamily="2" charset="2"/>
              <a:buChar char="§"/>
            </a:pPr>
            <a:r>
              <a:rPr lang="en-US" dirty="0" smtClean="0">
                <a:solidFill>
                  <a:srgbClr val="C00000"/>
                </a:solidFill>
              </a:rPr>
              <a:t>A </a:t>
            </a:r>
            <a:r>
              <a:rPr lang="en-US" dirty="0" err="1" smtClean="0">
                <a:solidFill>
                  <a:srgbClr val="C00000"/>
                </a:solidFill>
              </a:rPr>
              <a:t>Karnaugh</a:t>
            </a:r>
            <a:r>
              <a:rPr lang="en-US" dirty="0" smtClean="0">
                <a:solidFill>
                  <a:srgbClr val="C00000"/>
                </a:solidFill>
              </a:rPr>
              <a:t> map is a graphical tool for assisting in the general simplification procedure.</a:t>
            </a:r>
          </a:p>
          <a:p>
            <a:pPr>
              <a:buClr>
                <a:schemeClr val="tx2"/>
              </a:buClr>
              <a:buSzPct val="95000"/>
              <a:buFont typeface="Wingdings" pitchFamily="2" charset="2"/>
              <a:buChar char="§"/>
            </a:pPr>
            <a:r>
              <a:rPr lang="en-US" dirty="0" smtClean="0"/>
              <a:t>We </a:t>
            </a:r>
            <a:r>
              <a:rPr lang="en-US" dirty="0"/>
              <a:t>can reduce functions by </a:t>
            </a:r>
            <a:r>
              <a:rPr lang="en-US" dirty="0">
                <a:solidFill>
                  <a:srgbClr val="C00000"/>
                </a:solidFill>
              </a:rPr>
              <a:t>circling 1’s</a:t>
            </a:r>
            <a:r>
              <a:rPr lang="en-US" dirty="0"/>
              <a:t> in the </a:t>
            </a:r>
            <a:r>
              <a:rPr lang="en-US" dirty="0" smtClean="0"/>
              <a:t>K-map</a:t>
            </a:r>
          </a:p>
          <a:p>
            <a:pPr>
              <a:buClr>
                <a:schemeClr val="tx2"/>
              </a:buClr>
              <a:buSzPct val="95000"/>
              <a:buFont typeface="Wingdings" pitchFamily="2" charset="2"/>
              <a:buChar char="§"/>
            </a:pPr>
            <a:r>
              <a:rPr lang="en-US" dirty="0" smtClean="0"/>
              <a:t> Each </a:t>
            </a:r>
            <a:r>
              <a:rPr lang="en-US" dirty="0"/>
              <a:t>circle represents </a:t>
            </a:r>
            <a:r>
              <a:rPr lang="en-US" dirty="0" err="1"/>
              <a:t>minterm</a:t>
            </a:r>
            <a:r>
              <a:rPr lang="en-US" dirty="0"/>
              <a:t> </a:t>
            </a:r>
            <a:r>
              <a:rPr lang="en-US" dirty="0" smtClean="0"/>
              <a:t>reduction</a:t>
            </a:r>
          </a:p>
          <a:p>
            <a:pPr>
              <a:buClr>
                <a:schemeClr val="tx2"/>
              </a:buClr>
              <a:buSzPct val="95000"/>
              <a:buFont typeface="Wingdings" pitchFamily="2" charset="2"/>
              <a:buChar char="§"/>
            </a:pPr>
            <a:r>
              <a:rPr lang="en-US" dirty="0" smtClean="0"/>
              <a:t> Following </a:t>
            </a:r>
            <a:r>
              <a:rPr lang="en-US" dirty="0"/>
              <a:t>circling, we can deduce minimized and-or form</a:t>
            </a:r>
            <a:r>
              <a:rPr lang="en-US" dirty="0" smtClean="0"/>
              <a:t>.</a:t>
            </a:r>
          </a:p>
          <a:p>
            <a:pPr>
              <a:buClr>
                <a:schemeClr val="tx2"/>
              </a:buClr>
              <a:buSzPct val="95000"/>
              <a:buFont typeface="Wingdings" pitchFamily="2" charset="2"/>
              <a:buChar char="§"/>
            </a:pPr>
            <a:endParaRPr lang="en-US" dirty="0">
              <a:solidFill>
                <a:schemeClr val="accent1"/>
              </a:solidFill>
            </a:endParaRPr>
          </a:p>
          <a:p>
            <a:pPr>
              <a:buClr>
                <a:schemeClr val="tx2"/>
              </a:buClr>
              <a:buSzPct val="95000"/>
              <a:buFont typeface="Monotype Sorts" pitchFamily="2" charset="2"/>
              <a:buNone/>
            </a:pPr>
            <a:r>
              <a:rPr lang="en-US" dirty="0">
                <a:solidFill>
                  <a:schemeClr val="tx2"/>
                </a:solidFill>
              </a:rPr>
              <a:t>Rules to consider</a:t>
            </a:r>
          </a:p>
          <a:p>
            <a:pPr>
              <a:buClr>
                <a:schemeClr val="tx2"/>
              </a:buClr>
              <a:buSzPct val="95000"/>
              <a:buFont typeface="Monotype Sorts" pitchFamily="2" charset="2"/>
              <a:buChar char="Ê"/>
            </a:pPr>
            <a:r>
              <a:rPr lang="en-US" dirty="0" smtClean="0"/>
              <a:t> Every </a:t>
            </a:r>
            <a:r>
              <a:rPr lang="en-US" dirty="0"/>
              <a:t>cell containing a 1 must be included at least once</a:t>
            </a:r>
            <a:r>
              <a:rPr lang="en-US" dirty="0" smtClean="0"/>
              <a:t>.</a:t>
            </a:r>
          </a:p>
          <a:p>
            <a:pPr>
              <a:buClr>
                <a:schemeClr val="tx2"/>
              </a:buClr>
              <a:buSzPct val="95000"/>
              <a:buFont typeface="Monotype Sorts" pitchFamily="2" charset="2"/>
              <a:buChar char="Ê"/>
            </a:pPr>
            <a:endParaRPr lang="en-US" dirty="0"/>
          </a:p>
          <a:p>
            <a:pPr>
              <a:buClr>
                <a:schemeClr val="tx2"/>
              </a:buClr>
              <a:buSzPct val="95000"/>
              <a:buFont typeface="Monotype Sorts" pitchFamily="2" charset="2"/>
              <a:buChar char="Ë"/>
            </a:pPr>
            <a:r>
              <a:rPr lang="en-US" dirty="0" smtClean="0"/>
              <a:t> The </a:t>
            </a:r>
            <a:r>
              <a:rPr lang="en-US" dirty="0"/>
              <a:t>largest possible “power of </a:t>
            </a:r>
            <a:r>
              <a:rPr lang="en-US" dirty="0" smtClean="0"/>
              <a:t>2” </a:t>
            </a:r>
            <a:r>
              <a:rPr lang="en-US" dirty="0"/>
              <a:t>must be enclosed</a:t>
            </a:r>
            <a:r>
              <a:rPr lang="en-US" dirty="0" smtClean="0"/>
              <a:t>.</a:t>
            </a:r>
          </a:p>
          <a:p>
            <a:pPr>
              <a:buClr>
                <a:schemeClr val="tx2"/>
              </a:buClr>
              <a:buSzPct val="95000"/>
              <a:buFont typeface="Monotype Sorts" pitchFamily="2" charset="2"/>
              <a:buChar char="Ë"/>
            </a:pPr>
            <a:endParaRPr lang="en-US" dirty="0"/>
          </a:p>
          <a:p>
            <a:pPr>
              <a:buClr>
                <a:schemeClr val="tx2"/>
              </a:buClr>
              <a:buSzPct val="95000"/>
              <a:buFont typeface="Monotype Sorts" pitchFamily="2" charset="2"/>
              <a:buChar char="Ì"/>
            </a:pPr>
            <a:r>
              <a:rPr lang="en-US" dirty="0" smtClean="0"/>
              <a:t> The </a:t>
            </a:r>
            <a:r>
              <a:rPr lang="en-US" dirty="0"/>
              <a:t>1’s must be enclosed in the smallest possible number of rectangles.</a:t>
            </a:r>
          </a:p>
          <a:p>
            <a:endParaRPr lang="en-US" dirty="0"/>
          </a:p>
          <a:p>
            <a:pPr>
              <a:buFontTx/>
              <a:buNone/>
            </a:pPr>
            <a:r>
              <a:rPr lang="en-US" dirty="0"/>
              <a:t>    							Example </a:t>
            </a:r>
          </a:p>
        </p:txBody>
      </p:sp>
      <p:sp>
        <p:nvSpPr>
          <p:cNvPr id="5" name="object 2"/>
          <p:cNvSpPr txBox="1"/>
          <p:nvPr/>
        </p:nvSpPr>
        <p:spPr>
          <a:xfrm>
            <a:off x="1374060" y="599518"/>
            <a:ext cx="454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Department of Computer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2899" y="1119426"/>
            <a:ext cx="4508501" cy="861774"/>
          </a:xfrm>
        </p:spPr>
        <p:txBody>
          <a:bodyPr/>
          <a:lstStyle/>
          <a:p>
            <a:r>
              <a:rPr lang="en-US" dirty="0" smtClean="0"/>
              <a:t>Rules for K-Maps</a:t>
            </a:r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0337" y="1630363"/>
            <a:ext cx="9288463" cy="1112837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Karnaugh</a:t>
            </a:r>
            <a:r>
              <a:rPr lang="en-US" dirty="0"/>
              <a:t> map is a graphical tool for assisting in the general simplification procedure.</a:t>
            </a:r>
          </a:p>
          <a:p>
            <a:r>
              <a:rPr lang="en-US" dirty="0"/>
              <a:t>Two variable maps.</a:t>
            </a:r>
          </a:p>
        </p:txBody>
      </p:sp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922337" y="2987675"/>
            <a:ext cx="2954338" cy="1295400"/>
            <a:chOff x="480" y="1536"/>
            <a:chExt cx="1861" cy="816"/>
          </a:xfrm>
        </p:grpSpPr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720" y="1872"/>
              <a:ext cx="240" cy="240"/>
            </a:xfrm>
            <a:prstGeom prst="rect">
              <a:avLst/>
            </a:prstGeom>
            <a:solidFill>
              <a:srgbClr val="CCEC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Book Antiqua" pitchFamily="18" charset="0"/>
                </a:rPr>
                <a:t>0</a:t>
              </a:r>
              <a:endParaRPr lang="en-US" sz="1600">
                <a:solidFill>
                  <a:schemeClr val="tx2"/>
                </a:solidFill>
                <a:latin typeface="Book Antiqua" pitchFamily="18" charset="0"/>
              </a:endParaRPr>
            </a:p>
          </p:txBody>
        </p:sp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480" y="1728"/>
              <a:ext cx="117" cy="23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2400" i="1">
                  <a:solidFill>
                    <a:schemeClr val="tx1"/>
                  </a:solidFill>
                  <a:latin typeface="Book Antiqua" pitchFamily="18" charset="0"/>
                </a:rPr>
                <a:t>A</a:t>
              </a:r>
              <a:endParaRPr lang="en-US" sz="2800" i="1">
                <a:solidFill>
                  <a:schemeClr val="tx1"/>
                </a:solidFill>
                <a:latin typeface="Book Antiqua" pitchFamily="18" charset="0"/>
              </a:endParaRPr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720" y="2112"/>
              <a:ext cx="240" cy="240"/>
            </a:xfrm>
            <a:prstGeom prst="rect">
              <a:avLst/>
            </a:prstGeom>
            <a:solidFill>
              <a:srgbClr val="CCEC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Book Antiqua" pitchFamily="18" charset="0"/>
                </a:rPr>
                <a:t>1</a:t>
              </a:r>
              <a:endParaRPr lang="en-US" sz="1600">
                <a:solidFill>
                  <a:schemeClr val="tx2"/>
                </a:solidFill>
                <a:latin typeface="Book Antiqua" pitchFamily="18" charset="0"/>
              </a:endParaRPr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960" y="2112"/>
              <a:ext cx="240" cy="240"/>
            </a:xfrm>
            <a:prstGeom prst="rect">
              <a:avLst/>
            </a:prstGeom>
            <a:solidFill>
              <a:srgbClr val="CCEC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Book Antiqua" pitchFamily="18" charset="0"/>
                </a:rPr>
                <a:t>0</a:t>
              </a:r>
              <a:endParaRPr lang="en-US" sz="1600">
                <a:solidFill>
                  <a:schemeClr val="tx2"/>
                </a:solidFill>
                <a:latin typeface="Book Antiqua" pitchFamily="18" charset="0"/>
              </a:endParaRPr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960" y="1872"/>
              <a:ext cx="240" cy="240"/>
            </a:xfrm>
            <a:prstGeom prst="rect">
              <a:avLst/>
            </a:prstGeom>
            <a:solidFill>
              <a:srgbClr val="CCEC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Book Antiqua" pitchFamily="18" charset="0"/>
                </a:rPr>
                <a:t>1</a:t>
              </a:r>
              <a:endParaRPr lang="en-US" sz="1600">
                <a:solidFill>
                  <a:schemeClr val="tx2"/>
                </a:solidFill>
                <a:latin typeface="Book Antiqua" pitchFamily="18" charset="0"/>
              </a:endParaRPr>
            </a:p>
          </p:txBody>
        </p:sp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624" y="1536"/>
              <a:ext cx="117" cy="23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2400" i="1">
                  <a:solidFill>
                    <a:schemeClr val="tx1"/>
                  </a:solidFill>
                  <a:latin typeface="Book Antiqua" pitchFamily="18" charset="0"/>
                </a:rPr>
                <a:t>B</a:t>
              </a:r>
              <a:endParaRPr lang="en-US" sz="2800" i="1">
                <a:solidFill>
                  <a:schemeClr val="tx1"/>
                </a:solidFill>
                <a:latin typeface="Book Antiqua" pitchFamily="18" charset="0"/>
              </a:endParaRPr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 flipH="1" flipV="1">
              <a:off x="528" y="1680"/>
              <a:ext cx="192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816" y="1632"/>
              <a:ext cx="96" cy="23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Book Antiqua" pitchFamily="18" charset="0"/>
                </a:rPr>
                <a:t>0</a:t>
              </a:r>
              <a:endParaRPr lang="en-US" sz="2800" i="1">
                <a:solidFill>
                  <a:schemeClr val="tx1"/>
                </a:solidFill>
                <a:latin typeface="Book Antiqua" pitchFamily="18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008" y="1632"/>
              <a:ext cx="96" cy="23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Book Antiqua" pitchFamily="18" charset="0"/>
                </a:rPr>
                <a:t>1</a:t>
              </a:r>
              <a:endParaRPr lang="en-US" sz="2800" i="1" dirty="0">
                <a:solidFill>
                  <a:schemeClr val="tx1"/>
                </a:solidFill>
                <a:latin typeface="Book Antiqua" pitchFamily="18" charset="0"/>
              </a:endParaRP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624" y="1872"/>
              <a:ext cx="96" cy="23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Book Antiqua" pitchFamily="18" charset="0"/>
                </a:rPr>
                <a:t>0</a:t>
              </a:r>
              <a:endParaRPr lang="en-US" sz="2800" i="1">
                <a:solidFill>
                  <a:schemeClr val="tx1"/>
                </a:solidFill>
                <a:latin typeface="Book Antiqua" pitchFamily="18" charset="0"/>
              </a:endParaRPr>
            </a:p>
          </p:txBody>
        </p:sp>
        <p:sp>
          <p:nvSpPr>
            <p:cNvPr id="18" name="Rectangle 15"/>
            <p:cNvSpPr>
              <a:spLocks noChangeArrowheads="1"/>
            </p:cNvSpPr>
            <p:nvPr/>
          </p:nvSpPr>
          <p:spPr bwMode="auto">
            <a:xfrm>
              <a:off x="624" y="2112"/>
              <a:ext cx="96" cy="23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Book Antiqua" pitchFamily="18" charset="0"/>
                </a:rPr>
                <a:t>1</a:t>
              </a:r>
              <a:endParaRPr lang="en-US" sz="2800" i="1">
                <a:solidFill>
                  <a:schemeClr val="tx1"/>
                </a:solidFill>
                <a:latin typeface="Book Antiqua" pitchFamily="18" charset="0"/>
              </a:endParaRPr>
            </a:p>
          </p:txBody>
        </p:sp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1327" y="1968"/>
              <a:ext cx="1014" cy="23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2400" i="1" dirty="0" smtClean="0">
                  <a:solidFill>
                    <a:schemeClr val="tx1"/>
                  </a:solidFill>
                  <a:latin typeface="Book Antiqua" pitchFamily="18" charset="0"/>
                </a:rPr>
                <a:t>F=A’B</a:t>
              </a:r>
              <a:r>
                <a:rPr lang="en-US" i="1" dirty="0" smtClean="0">
                  <a:solidFill>
                    <a:schemeClr val="tx1"/>
                  </a:solidFill>
                  <a:latin typeface="Book Antiqua" pitchFamily="18" charset="0"/>
                </a:rPr>
                <a:t> </a:t>
              </a:r>
              <a:r>
                <a:rPr lang="en-US" sz="2400" i="1" dirty="0" smtClean="0">
                  <a:solidFill>
                    <a:schemeClr val="tx1"/>
                  </a:solidFill>
                  <a:latin typeface="Book Antiqua" pitchFamily="18" charset="0"/>
                </a:rPr>
                <a:t>+AB’</a:t>
              </a:r>
              <a:endParaRPr lang="en-US" sz="2400" i="1" dirty="0">
                <a:solidFill>
                  <a:schemeClr val="tx1"/>
                </a:solidFill>
                <a:latin typeface="Book Antiqua" pitchFamily="18" charset="0"/>
              </a:endParaRPr>
            </a:p>
          </p:txBody>
        </p:sp>
      </p:grpSp>
      <p:grpSp>
        <p:nvGrpSpPr>
          <p:cNvPr id="20" name="Group 17"/>
          <p:cNvGrpSpPr>
            <a:grpSpLocks/>
          </p:cNvGrpSpPr>
          <p:nvPr/>
        </p:nvGrpSpPr>
        <p:grpSpPr bwMode="auto">
          <a:xfrm>
            <a:off x="4656137" y="2987675"/>
            <a:ext cx="1143000" cy="1295400"/>
            <a:chOff x="2832" y="1536"/>
            <a:chExt cx="720" cy="816"/>
          </a:xfrm>
        </p:grpSpPr>
        <p:sp>
          <p:nvSpPr>
            <p:cNvPr id="21" name="Rectangle 18"/>
            <p:cNvSpPr>
              <a:spLocks noChangeArrowheads="1"/>
            </p:cNvSpPr>
            <p:nvPr/>
          </p:nvSpPr>
          <p:spPr bwMode="auto">
            <a:xfrm>
              <a:off x="3072" y="1872"/>
              <a:ext cx="240" cy="240"/>
            </a:xfrm>
            <a:prstGeom prst="rect">
              <a:avLst/>
            </a:prstGeom>
            <a:solidFill>
              <a:srgbClr val="CCEC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Book Antiqua" pitchFamily="18" charset="0"/>
                </a:rPr>
                <a:t>0</a:t>
              </a:r>
              <a:endParaRPr lang="en-US" sz="1600">
                <a:solidFill>
                  <a:schemeClr val="tx2"/>
                </a:solidFill>
                <a:latin typeface="Book Antiqua" pitchFamily="18" charset="0"/>
              </a:endParaRPr>
            </a:p>
          </p:txBody>
        </p:sp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2832" y="1728"/>
              <a:ext cx="117" cy="23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2400" i="1">
                  <a:solidFill>
                    <a:schemeClr val="tx1"/>
                  </a:solidFill>
                  <a:latin typeface="Book Antiqua" pitchFamily="18" charset="0"/>
                </a:rPr>
                <a:t>A</a:t>
              </a:r>
              <a:endParaRPr lang="en-US" sz="2800" i="1">
                <a:solidFill>
                  <a:schemeClr val="tx1"/>
                </a:solidFill>
                <a:latin typeface="Book Antiqua" pitchFamily="18" charset="0"/>
              </a:endParaRPr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3072" y="2112"/>
              <a:ext cx="240" cy="240"/>
            </a:xfrm>
            <a:prstGeom prst="rect">
              <a:avLst/>
            </a:prstGeom>
            <a:solidFill>
              <a:srgbClr val="CCEC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Book Antiqua" pitchFamily="18" charset="0"/>
                </a:rPr>
                <a:t>1</a:t>
              </a:r>
              <a:endParaRPr lang="en-US" sz="1600">
                <a:solidFill>
                  <a:schemeClr val="tx2"/>
                </a:solidFill>
                <a:latin typeface="Book Antiqua" pitchFamily="18" charset="0"/>
              </a:endParaRPr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3312" y="2112"/>
              <a:ext cx="240" cy="240"/>
            </a:xfrm>
            <a:prstGeom prst="rect">
              <a:avLst/>
            </a:prstGeom>
            <a:solidFill>
              <a:srgbClr val="CCEC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Book Antiqua" pitchFamily="18" charset="0"/>
                </a:rPr>
                <a:t>1</a:t>
              </a:r>
              <a:endParaRPr lang="en-US" sz="1600">
                <a:solidFill>
                  <a:schemeClr val="tx2"/>
                </a:solidFill>
                <a:latin typeface="Book Antiqua" pitchFamily="18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3312" y="1872"/>
              <a:ext cx="240" cy="240"/>
            </a:xfrm>
            <a:prstGeom prst="rect">
              <a:avLst/>
            </a:prstGeom>
            <a:solidFill>
              <a:srgbClr val="CCEC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Book Antiqua" pitchFamily="18" charset="0"/>
                </a:rPr>
                <a:t>1</a:t>
              </a:r>
              <a:endParaRPr lang="en-US" sz="1600">
                <a:solidFill>
                  <a:schemeClr val="tx2"/>
                </a:solidFill>
                <a:latin typeface="Book Antiqua" pitchFamily="18" charset="0"/>
              </a:endParaRPr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2976" y="1536"/>
              <a:ext cx="117" cy="23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2400" i="1">
                  <a:solidFill>
                    <a:schemeClr val="tx1"/>
                  </a:solidFill>
                  <a:latin typeface="Book Antiqua" pitchFamily="18" charset="0"/>
                </a:rPr>
                <a:t>B</a:t>
              </a:r>
              <a:endParaRPr lang="en-US" sz="2800" i="1">
                <a:solidFill>
                  <a:schemeClr val="tx1"/>
                </a:solidFill>
                <a:latin typeface="Book Antiqua" pitchFamily="18" charset="0"/>
              </a:endParaRPr>
            </a:p>
          </p:txBody>
        </p:sp>
        <p:sp>
          <p:nvSpPr>
            <p:cNvPr id="27" name="Line 24"/>
            <p:cNvSpPr>
              <a:spLocks noChangeShapeType="1"/>
            </p:cNvSpPr>
            <p:nvPr/>
          </p:nvSpPr>
          <p:spPr bwMode="auto">
            <a:xfrm flipH="1" flipV="1">
              <a:off x="2880" y="1680"/>
              <a:ext cx="192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3168" y="1632"/>
              <a:ext cx="96" cy="23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Book Antiqua" pitchFamily="18" charset="0"/>
                </a:rPr>
                <a:t>0</a:t>
              </a:r>
              <a:endParaRPr lang="en-US" sz="2800" i="1">
                <a:solidFill>
                  <a:schemeClr val="tx1"/>
                </a:solidFill>
                <a:latin typeface="Book Antiqua" pitchFamily="18" charset="0"/>
              </a:endParaRP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3360" y="1632"/>
              <a:ext cx="96" cy="23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Book Antiqua" pitchFamily="18" charset="0"/>
                </a:rPr>
                <a:t>1</a:t>
              </a:r>
              <a:endParaRPr lang="en-US" sz="2800" i="1">
                <a:solidFill>
                  <a:schemeClr val="tx1"/>
                </a:solidFill>
                <a:latin typeface="Book Antiqua" pitchFamily="18" charset="0"/>
              </a:endParaRP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2976" y="1872"/>
              <a:ext cx="96" cy="23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Book Antiqua" pitchFamily="18" charset="0"/>
                </a:rPr>
                <a:t>0</a:t>
              </a:r>
              <a:endParaRPr lang="en-US" sz="2800" i="1">
                <a:solidFill>
                  <a:schemeClr val="tx1"/>
                </a:solidFill>
                <a:latin typeface="Book Antiqua" pitchFamily="18" charset="0"/>
              </a:endParaRPr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2976" y="2112"/>
              <a:ext cx="96" cy="23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Book Antiqua" pitchFamily="18" charset="0"/>
                </a:rPr>
                <a:t>1</a:t>
              </a:r>
              <a:endParaRPr lang="en-US" sz="2800" i="1">
                <a:solidFill>
                  <a:schemeClr val="tx1"/>
                </a:solidFill>
                <a:latin typeface="Book Antiqua" pitchFamily="18" charset="0"/>
              </a:endParaRPr>
            </a:p>
          </p:txBody>
        </p:sp>
      </p:grpSp>
      <p:sp>
        <p:nvSpPr>
          <p:cNvPr id="32" name="Rectangle 29"/>
          <p:cNvSpPr>
            <a:spLocks noChangeArrowheads="1"/>
          </p:cNvSpPr>
          <p:nvPr/>
        </p:nvSpPr>
        <p:spPr bwMode="auto">
          <a:xfrm>
            <a:off x="6248400" y="3657600"/>
            <a:ext cx="960437" cy="3651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2400" i="1" dirty="0">
                <a:solidFill>
                  <a:schemeClr val="tx1"/>
                </a:solidFill>
                <a:latin typeface="Book Antiqua" pitchFamily="18" charset="0"/>
              </a:rPr>
              <a:t>F=A</a:t>
            </a:r>
            <a:r>
              <a:rPr lang="en-US" sz="2400" dirty="0">
                <a:solidFill>
                  <a:schemeClr val="tx1"/>
                </a:solidFill>
                <a:latin typeface="Book Antiqua" pitchFamily="18" charset="0"/>
              </a:rPr>
              <a:t>+</a:t>
            </a:r>
            <a:r>
              <a:rPr lang="en-US" sz="2400" i="1" dirty="0">
                <a:solidFill>
                  <a:schemeClr val="tx1"/>
                </a:solidFill>
                <a:latin typeface="Book Antiqua" pitchFamily="18" charset="0"/>
              </a:rPr>
              <a:t>B</a:t>
            </a:r>
            <a:endParaRPr lang="en-US" sz="2800" i="1" dirty="0">
              <a:solidFill>
                <a:schemeClr val="tx1"/>
              </a:solidFill>
              <a:latin typeface="Book Antiqua" pitchFamily="18" charset="0"/>
            </a:endParaRPr>
          </a:p>
        </p:txBody>
      </p:sp>
      <p:sp>
        <p:nvSpPr>
          <p:cNvPr id="33" name="Rectangle 30"/>
          <p:cNvSpPr>
            <a:spLocks noChangeArrowheads="1"/>
          </p:cNvSpPr>
          <p:nvPr/>
        </p:nvSpPr>
        <p:spPr bwMode="auto">
          <a:xfrm>
            <a:off x="160337" y="4435475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Tx/>
              <a:buChar char="°"/>
            </a:pPr>
            <a:r>
              <a:rPr lang="en-US" sz="2400" b="1">
                <a:solidFill>
                  <a:schemeClr val="tx1"/>
                </a:solidFill>
              </a:rPr>
              <a:t>Three variable maps.</a:t>
            </a:r>
          </a:p>
        </p:txBody>
      </p:sp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3429000" y="5638800"/>
            <a:ext cx="2082800" cy="3651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2400" i="1" dirty="0">
                <a:solidFill>
                  <a:schemeClr val="tx1"/>
                </a:solidFill>
                <a:latin typeface="Book Antiqua" pitchFamily="18" charset="0"/>
              </a:rPr>
              <a:t>F=A</a:t>
            </a:r>
            <a:r>
              <a:rPr lang="en-US" sz="2400" dirty="0">
                <a:solidFill>
                  <a:schemeClr val="tx1"/>
                </a:solidFill>
                <a:latin typeface="Book Antiqua" pitchFamily="18" charset="0"/>
              </a:rPr>
              <a:t>+</a:t>
            </a:r>
            <a:r>
              <a:rPr lang="en-US" sz="2400" i="1" dirty="0">
                <a:solidFill>
                  <a:schemeClr val="tx1"/>
                </a:solidFill>
                <a:latin typeface="Book Antiqua" pitchFamily="18" charset="0"/>
              </a:rPr>
              <a:t>B</a:t>
            </a:r>
            <a:r>
              <a:rPr lang="en-US" i="1" dirty="0">
                <a:solidFill>
                  <a:schemeClr val="tx1"/>
                </a:solidFill>
                <a:latin typeface="Book Antiqua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Book Antiqua" pitchFamily="18" charset="0"/>
                <a:sym typeface="Symbol" pitchFamily="18" charset="2"/>
              </a:rPr>
              <a:t></a:t>
            </a:r>
            <a:r>
              <a:rPr lang="en-US" sz="2400" i="1" dirty="0">
                <a:solidFill>
                  <a:schemeClr val="tx1"/>
                </a:solidFill>
                <a:latin typeface="Book Antiqua" pitchFamily="18" charset="0"/>
              </a:rPr>
              <a:t>C</a:t>
            </a:r>
            <a:r>
              <a:rPr lang="en-US" i="1" dirty="0">
                <a:solidFill>
                  <a:schemeClr val="tx1"/>
                </a:solidFill>
                <a:latin typeface="Book Antiqua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Book Antiqua" pitchFamily="18" charset="0"/>
              </a:rPr>
              <a:t>+</a:t>
            </a:r>
            <a:r>
              <a:rPr lang="en-US" sz="2400" i="1" dirty="0">
                <a:solidFill>
                  <a:schemeClr val="tx1"/>
                </a:solidFill>
                <a:latin typeface="Book Antiqua" pitchFamily="18" charset="0"/>
              </a:rPr>
              <a:t>BC</a:t>
            </a:r>
            <a:r>
              <a:rPr lang="en-US" i="1" dirty="0">
                <a:solidFill>
                  <a:schemeClr val="tx1"/>
                </a:solidFill>
                <a:latin typeface="Book Antiqua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Book Antiqua" pitchFamily="18" charset="0"/>
                <a:sym typeface="Symbol" pitchFamily="18" charset="2"/>
              </a:rPr>
              <a:t></a:t>
            </a:r>
          </a:p>
        </p:txBody>
      </p:sp>
      <p:grpSp>
        <p:nvGrpSpPr>
          <p:cNvPr id="35" name="Group 32"/>
          <p:cNvGrpSpPr>
            <a:grpSpLocks/>
          </p:cNvGrpSpPr>
          <p:nvPr/>
        </p:nvGrpSpPr>
        <p:grpSpPr bwMode="auto">
          <a:xfrm>
            <a:off x="1150937" y="4892675"/>
            <a:ext cx="1905000" cy="1371600"/>
            <a:chOff x="624" y="2736"/>
            <a:chExt cx="1200" cy="864"/>
          </a:xfrm>
        </p:grpSpPr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864" y="3120"/>
              <a:ext cx="240" cy="240"/>
            </a:xfrm>
            <a:prstGeom prst="rect">
              <a:avLst/>
            </a:prstGeom>
            <a:solidFill>
              <a:srgbClr val="CCEC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Book Antiqua" pitchFamily="18" charset="0"/>
                </a:rPr>
                <a:t>0</a:t>
              </a:r>
              <a:endParaRPr lang="en-US" sz="1600">
                <a:solidFill>
                  <a:schemeClr val="tx2"/>
                </a:solidFill>
                <a:latin typeface="Book Antiqua" pitchFamily="18" charset="0"/>
              </a:endParaRPr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624" y="2976"/>
              <a:ext cx="117" cy="23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2400" i="1">
                  <a:solidFill>
                    <a:schemeClr val="tx1"/>
                  </a:solidFill>
                  <a:latin typeface="Book Antiqua" pitchFamily="18" charset="0"/>
                </a:rPr>
                <a:t>A</a:t>
              </a:r>
              <a:endParaRPr lang="en-US" sz="2800" i="1">
                <a:solidFill>
                  <a:schemeClr val="tx1"/>
                </a:solidFill>
                <a:latin typeface="Book Antiqua" pitchFamily="18" charset="0"/>
              </a:endParaRPr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864" y="3360"/>
              <a:ext cx="240" cy="240"/>
            </a:xfrm>
            <a:prstGeom prst="rect">
              <a:avLst/>
            </a:prstGeom>
            <a:solidFill>
              <a:srgbClr val="CCEC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Book Antiqua" pitchFamily="18" charset="0"/>
                </a:rPr>
                <a:t>1</a:t>
              </a:r>
              <a:endParaRPr lang="en-US" sz="1600">
                <a:solidFill>
                  <a:schemeClr val="tx2"/>
                </a:solidFill>
                <a:latin typeface="Book Antiqua" pitchFamily="18" charset="0"/>
              </a:endParaRPr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1104" y="3360"/>
              <a:ext cx="240" cy="240"/>
            </a:xfrm>
            <a:prstGeom prst="rect">
              <a:avLst/>
            </a:prstGeom>
            <a:solidFill>
              <a:srgbClr val="CCEC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Book Antiqua" pitchFamily="18" charset="0"/>
                </a:rPr>
                <a:t>1</a:t>
              </a:r>
              <a:endParaRPr lang="en-US" sz="1600">
                <a:solidFill>
                  <a:schemeClr val="tx2"/>
                </a:solidFill>
                <a:latin typeface="Book Antiqua" pitchFamily="18" charset="0"/>
              </a:endParaRP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1104" y="3120"/>
              <a:ext cx="240" cy="240"/>
            </a:xfrm>
            <a:prstGeom prst="rect">
              <a:avLst/>
            </a:prstGeom>
            <a:solidFill>
              <a:srgbClr val="CCEC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Book Antiqua" pitchFamily="18" charset="0"/>
                </a:rPr>
                <a:t>1</a:t>
              </a:r>
              <a:endParaRPr lang="en-US" sz="1600">
                <a:solidFill>
                  <a:schemeClr val="tx2"/>
                </a:solidFill>
                <a:latin typeface="Book Antiqua" pitchFamily="18" charset="0"/>
              </a:endParaRPr>
            </a:p>
          </p:txBody>
        </p:sp>
        <p:sp>
          <p:nvSpPr>
            <p:cNvPr id="41" name="Line 38"/>
            <p:cNvSpPr>
              <a:spLocks noChangeShapeType="1"/>
            </p:cNvSpPr>
            <p:nvPr/>
          </p:nvSpPr>
          <p:spPr bwMode="auto">
            <a:xfrm flipH="1" flipV="1">
              <a:off x="672" y="2928"/>
              <a:ext cx="192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39"/>
            <p:cNvSpPr>
              <a:spLocks noChangeArrowheads="1"/>
            </p:cNvSpPr>
            <p:nvPr/>
          </p:nvSpPr>
          <p:spPr bwMode="auto">
            <a:xfrm>
              <a:off x="928" y="2899"/>
              <a:ext cx="160" cy="19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tx1"/>
                  </a:solidFill>
                  <a:latin typeface="Book Antiqua" pitchFamily="18" charset="0"/>
                </a:rPr>
                <a:t>00</a:t>
              </a:r>
              <a:endParaRPr lang="en-US" sz="2400" i="1">
                <a:solidFill>
                  <a:schemeClr val="tx1"/>
                </a:solidFill>
                <a:latin typeface="Book Antiqua" pitchFamily="18" charset="0"/>
              </a:endParaRPr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1168" y="2899"/>
              <a:ext cx="160" cy="19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tx1"/>
                  </a:solidFill>
                  <a:latin typeface="Book Antiqua" pitchFamily="18" charset="0"/>
                </a:rPr>
                <a:t>01</a:t>
              </a:r>
              <a:endParaRPr lang="en-US" sz="2400" i="1">
                <a:solidFill>
                  <a:schemeClr val="tx1"/>
                </a:solidFill>
                <a:latin typeface="Book Antiqua" pitchFamily="18" charset="0"/>
              </a:endParaRPr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768" y="3120"/>
              <a:ext cx="96" cy="23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Book Antiqua" pitchFamily="18" charset="0"/>
                </a:rPr>
                <a:t>0</a:t>
              </a:r>
              <a:endParaRPr lang="en-US" sz="2800" i="1">
                <a:solidFill>
                  <a:schemeClr val="tx1"/>
                </a:solidFill>
                <a:latin typeface="Book Antiqua" pitchFamily="18" charset="0"/>
              </a:endParaRPr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768" y="3360"/>
              <a:ext cx="96" cy="23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Book Antiqua" pitchFamily="18" charset="0"/>
                </a:rPr>
                <a:t>1</a:t>
              </a:r>
              <a:endParaRPr lang="en-US" sz="2800" i="1">
                <a:solidFill>
                  <a:schemeClr val="tx1"/>
                </a:solidFill>
                <a:latin typeface="Book Antiqua" pitchFamily="18" charset="0"/>
              </a:endParaRPr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720" y="2736"/>
              <a:ext cx="245" cy="23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2400" i="1">
                  <a:solidFill>
                    <a:schemeClr val="tx1"/>
                  </a:solidFill>
                  <a:latin typeface="Book Antiqua" pitchFamily="18" charset="0"/>
                </a:rPr>
                <a:t>BC</a:t>
              </a:r>
              <a:endParaRPr lang="en-US" sz="2800" i="1">
                <a:solidFill>
                  <a:schemeClr val="tx1"/>
                </a:solidFill>
                <a:latin typeface="Book Antiqua" pitchFamily="18" charset="0"/>
              </a:endParaRPr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1344" y="3120"/>
              <a:ext cx="240" cy="240"/>
            </a:xfrm>
            <a:prstGeom prst="rect">
              <a:avLst/>
            </a:prstGeom>
            <a:solidFill>
              <a:srgbClr val="CCEC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Book Antiqua" pitchFamily="18" charset="0"/>
                </a:rPr>
                <a:t>0</a:t>
              </a:r>
              <a:endParaRPr lang="en-US" sz="1600">
                <a:solidFill>
                  <a:schemeClr val="tx2"/>
                </a:solidFill>
                <a:latin typeface="Book Antiqua" pitchFamily="18" charset="0"/>
              </a:endParaRPr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1344" y="3360"/>
              <a:ext cx="240" cy="240"/>
            </a:xfrm>
            <a:prstGeom prst="rect">
              <a:avLst/>
            </a:prstGeom>
            <a:solidFill>
              <a:srgbClr val="CCEC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Book Antiqua" pitchFamily="18" charset="0"/>
                </a:rPr>
                <a:t>1</a:t>
              </a:r>
              <a:endParaRPr lang="en-US" sz="1600">
                <a:solidFill>
                  <a:schemeClr val="tx2"/>
                </a:solidFill>
                <a:latin typeface="Book Antiqua" pitchFamily="18" charset="0"/>
              </a:endParaRPr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1584" y="3360"/>
              <a:ext cx="240" cy="240"/>
            </a:xfrm>
            <a:prstGeom prst="rect">
              <a:avLst/>
            </a:prstGeom>
            <a:solidFill>
              <a:srgbClr val="CCEC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Book Antiqua" pitchFamily="18" charset="0"/>
                </a:rPr>
                <a:t>1</a:t>
              </a:r>
              <a:endParaRPr lang="en-US" sz="1600">
                <a:solidFill>
                  <a:schemeClr val="tx2"/>
                </a:solidFill>
                <a:latin typeface="Book Antiqua" pitchFamily="18" charset="0"/>
              </a:endParaRPr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1584" y="3120"/>
              <a:ext cx="240" cy="240"/>
            </a:xfrm>
            <a:prstGeom prst="rect">
              <a:avLst/>
            </a:prstGeom>
            <a:solidFill>
              <a:srgbClr val="CCEC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Book Antiqua" pitchFamily="18" charset="0"/>
                </a:rPr>
                <a:t>1</a:t>
              </a:r>
              <a:endParaRPr lang="en-US" sz="1600">
                <a:solidFill>
                  <a:schemeClr val="tx2"/>
                </a:solidFill>
                <a:latin typeface="Book Antiqua" pitchFamily="18" charset="0"/>
              </a:endParaRPr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1408" y="2899"/>
              <a:ext cx="160" cy="19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tx1"/>
                  </a:solidFill>
                  <a:latin typeface="Book Antiqua" pitchFamily="18" charset="0"/>
                </a:rPr>
                <a:t>11</a:t>
              </a:r>
              <a:endParaRPr lang="en-US" sz="2400" i="1">
                <a:solidFill>
                  <a:schemeClr val="tx1"/>
                </a:solidFill>
                <a:latin typeface="Book Antiqua" pitchFamily="18" charset="0"/>
              </a:endParaRPr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1648" y="2899"/>
              <a:ext cx="160" cy="19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tx1"/>
                  </a:solidFill>
                  <a:latin typeface="Book Antiqua" pitchFamily="18" charset="0"/>
                </a:rPr>
                <a:t>10</a:t>
              </a:r>
              <a:endParaRPr lang="en-US" sz="2400" i="1">
                <a:solidFill>
                  <a:schemeClr val="tx1"/>
                </a:solidFill>
                <a:latin typeface="Book Antiqua" pitchFamily="18" charset="0"/>
              </a:endParaRPr>
            </a:p>
          </p:txBody>
        </p:sp>
      </p:grpSp>
      <p:sp>
        <p:nvSpPr>
          <p:cNvPr id="54" name="AutoShape 52"/>
          <p:cNvSpPr>
            <a:spLocks noChangeArrowheads="1"/>
          </p:cNvSpPr>
          <p:nvPr/>
        </p:nvSpPr>
        <p:spPr bwMode="auto">
          <a:xfrm>
            <a:off x="1563687" y="5932488"/>
            <a:ext cx="1447800" cy="307975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3366FF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AutoShape 53"/>
          <p:cNvSpPr>
            <a:spLocks noChangeArrowheads="1"/>
          </p:cNvSpPr>
          <p:nvPr/>
        </p:nvSpPr>
        <p:spPr bwMode="auto">
          <a:xfrm>
            <a:off x="1976437" y="5545138"/>
            <a:ext cx="273050" cy="695325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3366FF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AutoShape 54"/>
          <p:cNvSpPr>
            <a:spLocks noChangeArrowheads="1"/>
          </p:cNvSpPr>
          <p:nvPr/>
        </p:nvSpPr>
        <p:spPr bwMode="auto">
          <a:xfrm>
            <a:off x="2738437" y="5538788"/>
            <a:ext cx="273050" cy="695325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3366FF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AutoShape 55"/>
          <p:cNvSpPr>
            <a:spLocks noChangeArrowheads="1"/>
          </p:cNvSpPr>
          <p:nvPr/>
        </p:nvSpPr>
        <p:spPr bwMode="auto">
          <a:xfrm>
            <a:off x="5475287" y="3551238"/>
            <a:ext cx="273050" cy="695325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3366FF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AutoShape 56"/>
          <p:cNvSpPr>
            <a:spLocks noChangeArrowheads="1"/>
          </p:cNvSpPr>
          <p:nvPr/>
        </p:nvSpPr>
        <p:spPr bwMode="auto">
          <a:xfrm>
            <a:off x="5106987" y="3951288"/>
            <a:ext cx="577850" cy="320675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3366FF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0" name="AutoShape 53"/>
          <p:cNvSpPr>
            <a:spLocks noChangeArrowheads="1"/>
          </p:cNvSpPr>
          <p:nvPr/>
        </p:nvSpPr>
        <p:spPr bwMode="auto">
          <a:xfrm>
            <a:off x="1676400" y="3571875"/>
            <a:ext cx="381000" cy="314325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3366FF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1" name="AutoShape 53"/>
          <p:cNvSpPr>
            <a:spLocks noChangeArrowheads="1"/>
          </p:cNvSpPr>
          <p:nvPr/>
        </p:nvSpPr>
        <p:spPr bwMode="auto">
          <a:xfrm>
            <a:off x="1295400" y="3901190"/>
            <a:ext cx="381000" cy="314325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3366FF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object 2"/>
          <p:cNvSpPr txBox="1"/>
          <p:nvPr/>
        </p:nvSpPr>
        <p:spPr>
          <a:xfrm>
            <a:off x="1374060" y="609600"/>
            <a:ext cx="454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Department of Computer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utoUpdateAnimBg="0"/>
      <p:bldP spid="33" grpId="0" autoUpdateAnimBg="0"/>
      <p:bldP spid="34" grpId="0" autoUpdateAnimBg="0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1143000"/>
            <a:ext cx="4508501" cy="430887"/>
          </a:xfrm>
        </p:spPr>
        <p:txBody>
          <a:bodyPr/>
          <a:lstStyle/>
          <a:p>
            <a:pPr algn="ctr"/>
            <a:r>
              <a:rPr lang="en-US" dirty="0" smtClean="0"/>
              <a:t>Rules for K-Maps</a:t>
            </a:r>
            <a:endParaRPr lang="en-US" dirty="0"/>
          </a:p>
        </p:txBody>
      </p:sp>
      <p:sp>
        <p:nvSpPr>
          <p:cNvPr id="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62125"/>
            <a:ext cx="7848600" cy="1354138"/>
          </a:xfrm>
        </p:spPr>
        <p:txBody>
          <a:bodyPr/>
          <a:lstStyle/>
          <a:p>
            <a:r>
              <a:rPr lang="en-US" dirty="0"/>
              <a:t>Numbering scheme based on Gray–code</a:t>
            </a:r>
          </a:p>
          <a:p>
            <a:pPr lvl="1"/>
            <a:r>
              <a:rPr lang="en-US" dirty="0"/>
              <a:t>e.g., 00, 01, 11, 10</a:t>
            </a:r>
          </a:p>
          <a:p>
            <a:pPr lvl="1"/>
            <a:r>
              <a:rPr lang="en-US" dirty="0"/>
              <a:t>Only a single bit changes in code for adjacent map cells</a:t>
            </a:r>
          </a:p>
          <a:p>
            <a:pPr lvl="1"/>
            <a:r>
              <a:rPr lang="en-US" dirty="0"/>
              <a:t>This is necessary to observe the variable transitions</a:t>
            </a:r>
          </a:p>
        </p:txBody>
      </p:sp>
      <p:sp>
        <p:nvSpPr>
          <p:cNvPr id="65" name="Rectangle 7"/>
          <p:cNvSpPr>
            <a:spLocks noChangeArrowheads="1"/>
          </p:cNvSpPr>
          <p:nvPr/>
        </p:nvSpPr>
        <p:spPr bwMode="auto">
          <a:xfrm>
            <a:off x="1430202" y="5181600"/>
            <a:ext cx="550998" cy="32590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18795" tIns="26626" rIns="18795" bIns="26626"/>
          <a:lstStyle/>
          <a:p>
            <a:pPr algn="ctr" defTabSz="901700">
              <a:lnSpc>
                <a:spcPts val="1575"/>
              </a:lnSpc>
              <a:tabLst>
                <a:tab pos="450850" algn="l"/>
                <a:tab pos="901700" algn="l"/>
                <a:tab pos="1352550" algn="l"/>
              </a:tabLst>
            </a:pPr>
            <a:r>
              <a:rPr lang="en-US" sz="1600" dirty="0">
                <a:solidFill>
                  <a:srgbClr val="000000"/>
                </a:solidFill>
                <a:latin typeface="Comic Sans MS" pitchFamily="66" charset="0"/>
              </a:rPr>
              <a:t>01</a:t>
            </a:r>
          </a:p>
        </p:txBody>
      </p:sp>
      <p:grpSp>
        <p:nvGrpSpPr>
          <p:cNvPr id="86" name="Group 118"/>
          <p:cNvGrpSpPr>
            <a:grpSpLocks/>
          </p:cNvGrpSpPr>
          <p:nvPr/>
        </p:nvGrpSpPr>
        <p:grpSpPr bwMode="auto">
          <a:xfrm>
            <a:off x="533400" y="3486150"/>
            <a:ext cx="6659563" cy="2830513"/>
            <a:chOff x="442" y="864"/>
            <a:chExt cx="4195" cy="1783"/>
          </a:xfrm>
        </p:grpSpPr>
        <p:sp>
          <p:nvSpPr>
            <p:cNvPr id="87" name="Rectangle 119"/>
            <p:cNvSpPr>
              <a:spLocks noChangeArrowheads="1"/>
            </p:cNvSpPr>
            <p:nvPr/>
          </p:nvSpPr>
          <p:spPr bwMode="auto">
            <a:xfrm>
              <a:off x="2232" y="2183"/>
              <a:ext cx="1988" cy="3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18795" tIns="26626" rIns="18795" bIns="26626"/>
            <a:lstStyle/>
            <a:p>
              <a:pPr defTabSz="901700">
                <a:lnSpc>
                  <a:spcPts val="2763"/>
                </a:lnSpc>
              </a:pPr>
              <a:r>
                <a:rPr lang="en-US" dirty="0">
                  <a:solidFill>
                    <a:srgbClr val="000000"/>
                  </a:solidFill>
                  <a:latin typeface="Comic Sans MS" pitchFamily="66" charset="0"/>
                </a:rPr>
                <a:t>F(A,B,C) = </a:t>
              </a:r>
              <a:r>
                <a:rPr lang="en-US" dirty="0">
                  <a:solidFill>
                    <a:srgbClr val="000000"/>
                  </a:solidFill>
                  <a:latin typeface="Comic Sans MS" pitchFamily="66" charset="0"/>
                  <a:sym typeface="Symbol" pitchFamily="18" charset="2"/>
                </a:rPr>
                <a:t></a:t>
              </a:r>
              <a:r>
                <a:rPr lang="en-US" dirty="0">
                  <a:solidFill>
                    <a:srgbClr val="000000"/>
                  </a:solidFill>
                  <a:latin typeface="Comic Sans MS" pitchFamily="66" charset="0"/>
                </a:rPr>
                <a:t>m(0,4,5,7)</a:t>
              </a:r>
            </a:p>
          </p:txBody>
        </p:sp>
        <p:sp>
          <p:nvSpPr>
            <p:cNvPr id="88" name="Rectangle 120"/>
            <p:cNvSpPr>
              <a:spLocks noChangeArrowheads="1"/>
            </p:cNvSpPr>
            <p:nvPr/>
          </p:nvSpPr>
          <p:spPr bwMode="auto">
            <a:xfrm>
              <a:off x="2142" y="1204"/>
              <a:ext cx="923" cy="24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18795" tIns="26626" rIns="18795" bIns="26626"/>
            <a:lstStyle/>
            <a:p>
              <a:pPr defTabSz="901700">
                <a:lnSpc>
                  <a:spcPts val="2075"/>
                </a:lnSpc>
              </a:pPr>
              <a:r>
                <a:rPr lang="en-US">
                  <a:solidFill>
                    <a:srgbClr val="000000"/>
                  </a:solidFill>
                  <a:latin typeface="Comic Sans MS" pitchFamily="66" charset="0"/>
                </a:rPr>
                <a:t>G(A,B,C) = </a:t>
              </a:r>
            </a:p>
          </p:txBody>
        </p:sp>
        <p:grpSp>
          <p:nvGrpSpPr>
            <p:cNvPr id="89" name="Group 121"/>
            <p:cNvGrpSpPr>
              <a:grpSpLocks/>
            </p:cNvGrpSpPr>
            <p:nvPr/>
          </p:nvGrpSpPr>
          <p:grpSpPr bwMode="auto">
            <a:xfrm>
              <a:off x="601" y="864"/>
              <a:ext cx="1340" cy="966"/>
              <a:chOff x="4168" y="1642"/>
              <a:chExt cx="1358" cy="980"/>
            </a:xfrm>
          </p:grpSpPr>
          <p:sp>
            <p:nvSpPr>
              <p:cNvPr id="115" name="Rectangle 122"/>
              <p:cNvSpPr>
                <a:spLocks noChangeArrowheads="1"/>
              </p:cNvSpPr>
              <p:nvPr/>
            </p:nvSpPr>
            <p:spPr bwMode="auto">
              <a:xfrm>
                <a:off x="4420" y="1896"/>
                <a:ext cx="520" cy="51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18795" tIns="26626" rIns="18795" bIns="26626"/>
              <a:lstStyle/>
              <a:p>
                <a:pPr defTabSz="901700">
                  <a:lnSpc>
                    <a:spcPts val="1775"/>
                  </a:lnSpc>
                  <a:tabLst>
                    <a:tab pos="450850" algn="l"/>
                    <a:tab pos="901700" algn="l"/>
                    <a:tab pos="1352550" algn="l"/>
                  </a:tabLst>
                </a:pPr>
                <a:r>
                  <a:rPr lang="en-US" sz="1400" dirty="0">
                    <a:solidFill>
                      <a:srgbClr val="000000"/>
                    </a:solidFill>
                    <a:latin typeface="Comic Sans MS" pitchFamily="66" charset="0"/>
                  </a:rPr>
                  <a:t>0	0</a:t>
                </a:r>
              </a:p>
              <a:p>
                <a:pPr defTabSz="901700">
                  <a:lnSpc>
                    <a:spcPts val="1775"/>
                  </a:lnSpc>
                  <a:spcBef>
                    <a:spcPts val="1775"/>
                  </a:spcBef>
                  <a:tabLst>
                    <a:tab pos="450850" algn="l"/>
                    <a:tab pos="901700" algn="l"/>
                    <a:tab pos="1352550" algn="l"/>
                  </a:tabLst>
                </a:pPr>
                <a:r>
                  <a:rPr lang="en-US" sz="1400" dirty="0">
                    <a:solidFill>
                      <a:srgbClr val="000000"/>
                    </a:solidFill>
                    <a:latin typeface="Comic Sans MS" pitchFamily="66" charset="0"/>
                  </a:rPr>
                  <a:t>0	0</a:t>
                </a:r>
              </a:p>
            </p:txBody>
          </p:sp>
          <p:sp>
            <p:nvSpPr>
              <p:cNvPr id="116" name="Rectangle 123"/>
              <p:cNvSpPr>
                <a:spLocks noChangeArrowheads="1"/>
              </p:cNvSpPr>
              <p:nvPr/>
            </p:nvSpPr>
            <p:spPr bwMode="auto">
              <a:xfrm>
                <a:off x="5006" y="1896"/>
                <a:ext cx="520" cy="51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18795" tIns="26626" rIns="18795" bIns="26626"/>
              <a:lstStyle/>
              <a:p>
                <a:pPr defTabSz="901700">
                  <a:lnSpc>
                    <a:spcPts val="1775"/>
                  </a:lnSpc>
                  <a:tabLst>
                    <a:tab pos="450850" algn="l"/>
                    <a:tab pos="901700" algn="l"/>
                    <a:tab pos="1352550" algn="l"/>
                  </a:tabLst>
                </a:pPr>
                <a:r>
                  <a:rPr lang="en-US" sz="1400">
                    <a:solidFill>
                      <a:srgbClr val="000000"/>
                    </a:solidFill>
                    <a:latin typeface="Comic Sans MS" pitchFamily="66" charset="0"/>
                  </a:rPr>
                  <a:t>1	1</a:t>
                </a:r>
              </a:p>
              <a:p>
                <a:pPr defTabSz="901700">
                  <a:lnSpc>
                    <a:spcPts val="1775"/>
                  </a:lnSpc>
                  <a:spcBef>
                    <a:spcPts val="1775"/>
                  </a:spcBef>
                  <a:tabLst>
                    <a:tab pos="450850" algn="l"/>
                    <a:tab pos="901700" algn="l"/>
                    <a:tab pos="1352550" algn="l"/>
                  </a:tabLst>
                </a:pPr>
                <a:r>
                  <a:rPr lang="en-US" sz="1400">
                    <a:solidFill>
                      <a:srgbClr val="000000"/>
                    </a:solidFill>
                    <a:latin typeface="Comic Sans MS" pitchFamily="66" charset="0"/>
                  </a:rPr>
                  <a:t>1	1</a:t>
                </a:r>
              </a:p>
            </p:txBody>
          </p:sp>
          <p:sp>
            <p:nvSpPr>
              <p:cNvPr id="117" name="Rectangle 124"/>
              <p:cNvSpPr>
                <a:spLocks noChangeArrowheads="1"/>
              </p:cNvSpPr>
              <p:nvPr/>
            </p:nvSpPr>
            <p:spPr bwMode="auto">
              <a:xfrm>
                <a:off x="4896" y="1848"/>
                <a:ext cx="576" cy="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Line 125"/>
              <p:cNvSpPr>
                <a:spLocks noChangeShapeType="1"/>
              </p:cNvSpPr>
              <p:nvPr/>
            </p:nvSpPr>
            <p:spPr bwMode="auto">
              <a:xfrm>
                <a:off x="5178" y="1850"/>
                <a:ext cx="0" cy="57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Line 126"/>
              <p:cNvSpPr>
                <a:spLocks noChangeShapeType="1"/>
              </p:cNvSpPr>
              <p:nvPr/>
            </p:nvSpPr>
            <p:spPr bwMode="auto">
              <a:xfrm flipH="1">
                <a:off x="4890" y="2132"/>
                <a:ext cx="5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Line 127"/>
              <p:cNvSpPr>
                <a:spLocks noChangeShapeType="1"/>
              </p:cNvSpPr>
              <p:nvPr/>
            </p:nvSpPr>
            <p:spPr bwMode="auto">
              <a:xfrm>
                <a:off x="4896" y="1848"/>
                <a:ext cx="57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Line 128"/>
              <p:cNvSpPr>
                <a:spLocks noChangeShapeType="1"/>
              </p:cNvSpPr>
              <p:nvPr/>
            </p:nvSpPr>
            <p:spPr bwMode="auto">
              <a:xfrm>
                <a:off x="4602" y="2424"/>
                <a:ext cx="57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" name="Line 129"/>
              <p:cNvSpPr>
                <a:spLocks noChangeShapeType="1"/>
              </p:cNvSpPr>
              <p:nvPr/>
            </p:nvSpPr>
            <p:spPr bwMode="auto">
              <a:xfrm flipH="1">
                <a:off x="4320" y="2136"/>
                <a:ext cx="0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Rectangle 130"/>
              <p:cNvSpPr>
                <a:spLocks noChangeArrowheads="1"/>
              </p:cNvSpPr>
              <p:nvPr/>
            </p:nvSpPr>
            <p:spPr bwMode="auto">
              <a:xfrm>
                <a:off x="4168" y="2186"/>
                <a:ext cx="368" cy="20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18795" tIns="26626" rIns="18795" bIns="26626"/>
              <a:lstStyle/>
              <a:p>
                <a:pPr defTabSz="901700">
                  <a:lnSpc>
                    <a:spcPts val="1575"/>
                  </a:lnSpc>
                  <a:tabLst>
                    <a:tab pos="450850" algn="l"/>
                    <a:tab pos="901700" algn="l"/>
                    <a:tab pos="1352550" algn="l"/>
                  </a:tabLst>
                </a:pPr>
                <a:r>
                  <a:rPr lang="en-US" sz="1600">
                    <a:solidFill>
                      <a:srgbClr val="000000"/>
                    </a:solidFill>
                    <a:latin typeface="Comic Sans MS" pitchFamily="66" charset="0"/>
                  </a:rPr>
                  <a:t>C</a:t>
                </a:r>
              </a:p>
            </p:txBody>
          </p:sp>
          <p:sp>
            <p:nvSpPr>
              <p:cNvPr id="124" name="Rectangle 131"/>
              <p:cNvSpPr>
                <a:spLocks noChangeArrowheads="1"/>
              </p:cNvSpPr>
              <p:nvPr/>
            </p:nvSpPr>
            <p:spPr bwMode="auto">
              <a:xfrm>
                <a:off x="4858" y="2414"/>
                <a:ext cx="368" cy="208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  <a:effectLst/>
            </p:spPr>
            <p:txBody>
              <a:bodyPr wrap="none" lIns="18795" tIns="26626" rIns="18795" bIns="26626"/>
              <a:lstStyle/>
              <a:p>
                <a:pPr defTabSz="901700">
                  <a:lnSpc>
                    <a:spcPts val="1575"/>
                  </a:lnSpc>
                  <a:tabLst>
                    <a:tab pos="450850" algn="l"/>
                    <a:tab pos="901700" algn="l"/>
                    <a:tab pos="1352550" algn="l"/>
                  </a:tabLst>
                </a:pPr>
                <a:r>
                  <a:rPr lang="en-US" sz="1600" dirty="0">
                    <a:solidFill>
                      <a:srgbClr val="000000"/>
                    </a:solidFill>
                    <a:latin typeface="Comic Sans MS" pitchFamily="66" charset="0"/>
                  </a:rPr>
                  <a:t>B</a:t>
                </a:r>
              </a:p>
            </p:txBody>
          </p:sp>
          <p:sp>
            <p:nvSpPr>
              <p:cNvPr id="125" name="Rectangle 132"/>
              <p:cNvSpPr>
                <a:spLocks noChangeArrowheads="1"/>
              </p:cNvSpPr>
              <p:nvPr/>
            </p:nvSpPr>
            <p:spPr bwMode="auto">
              <a:xfrm>
                <a:off x="5152" y="1642"/>
                <a:ext cx="368" cy="20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18795" tIns="26626" rIns="18795" bIns="26626"/>
              <a:lstStyle/>
              <a:p>
                <a:pPr defTabSz="901700">
                  <a:lnSpc>
                    <a:spcPts val="1575"/>
                  </a:lnSpc>
                  <a:tabLst>
                    <a:tab pos="450850" algn="l"/>
                    <a:tab pos="901700" algn="l"/>
                    <a:tab pos="1352550" algn="l"/>
                  </a:tabLst>
                </a:pPr>
                <a:r>
                  <a:rPr lang="en-US" sz="1600" dirty="0">
                    <a:solidFill>
                      <a:srgbClr val="000000"/>
                    </a:solidFill>
                    <a:latin typeface="Comic Sans MS" pitchFamily="66" charset="0"/>
                  </a:rPr>
                  <a:t>A</a:t>
                </a:r>
              </a:p>
            </p:txBody>
          </p:sp>
          <p:sp>
            <p:nvSpPr>
              <p:cNvPr id="126" name="Rectangle 133"/>
              <p:cNvSpPr>
                <a:spLocks noChangeArrowheads="1"/>
              </p:cNvSpPr>
              <p:nvPr/>
            </p:nvSpPr>
            <p:spPr bwMode="auto">
              <a:xfrm>
                <a:off x="4320" y="1848"/>
                <a:ext cx="576" cy="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Line 134"/>
              <p:cNvSpPr>
                <a:spLocks noChangeShapeType="1"/>
              </p:cNvSpPr>
              <p:nvPr/>
            </p:nvSpPr>
            <p:spPr bwMode="auto">
              <a:xfrm>
                <a:off x="4602" y="1850"/>
                <a:ext cx="0" cy="57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Line 135"/>
              <p:cNvSpPr>
                <a:spLocks noChangeShapeType="1"/>
              </p:cNvSpPr>
              <p:nvPr/>
            </p:nvSpPr>
            <p:spPr bwMode="auto">
              <a:xfrm flipH="1">
                <a:off x="4314" y="2132"/>
                <a:ext cx="5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0" name="Group 136"/>
            <p:cNvGrpSpPr>
              <a:grpSpLocks/>
            </p:cNvGrpSpPr>
            <p:nvPr/>
          </p:nvGrpSpPr>
          <p:grpSpPr bwMode="auto">
            <a:xfrm>
              <a:off x="744" y="2077"/>
              <a:ext cx="1196" cy="570"/>
              <a:chOff x="4314" y="1848"/>
              <a:chExt cx="1212" cy="578"/>
            </a:xfrm>
          </p:grpSpPr>
          <p:sp>
            <p:nvSpPr>
              <p:cNvPr id="101" name="Rectangle 137"/>
              <p:cNvSpPr>
                <a:spLocks noChangeArrowheads="1"/>
              </p:cNvSpPr>
              <p:nvPr/>
            </p:nvSpPr>
            <p:spPr bwMode="auto">
              <a:xfrm>
                <a:off x="4420" y="1896"/>
                <a:ext cx="520" cy="51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18795" tIns="26626" rIns="18795" bIns="26626"/>
              <a:lstStyle/>
              <a:p>
                <a:pPr defTabSz="901700">
                  <a:lnSpc>
                    <a:spcPts val="1775"/>
                  </a:lnSpc>
                  <a:tabLst>
                    <a:tab pos="450850" algn="l"/>
                    <a:tab pos="901700" algn="l"/>
                    <a:tab pos="1352550" algn="l"/>
                  </a:tabLst>
                </a:pPr>
                <a:r>
                  <a:rPr lang="en-US" sz="1400">
                    <a:solidFill>
                      <a:srgbClr val="000000"/>
                    </a:solidFill>
                    <a:latin typeface="Comic Sans MS" pitchFamily="66" charset="0"/>
                  </a:rPr>
                  <a:t>1	0</a:t>
                </a:r>
              </a:p>
              <a:p>
                <a:pPr defTabSz="901700">
                  <a:lnSpc>
                    <a:spcPts val="1775"/>
                  </a:lnSpc>
                  <a:spcBef>
                    <a:spcPts val="1775"/>
                  </a:spcBef>
                  <a:tabLst>
                    <a:tab pos="450850" algn="l"/>
                    <a:tab pos="901700" algn="l"/>
                    <a:tab pos="1352550" algn="l"/>
                  </a:tabLst>
                </a:pPr>
                <a:r>
                  <a:rPr lang="en-US" sz="1400">
                    <a:solidFill>
                      <a:srgbClr val="000000"/>
                    </a:solidFill>
                    <a:latin typeface="Comic Sans MS" pitchFamily="66" charset="0"/>
                  </a:rPr>
                  <a:t>0	0</a:t>
                </a:r>
              </a:p>
            </p:txBody>
          </p:sp>
          <p:sp>
            <p:nvSpPr>
              <p:cNvPr id="102" name="Rectangle 138"/>
              <p:cNvSpPr>
                <a:spLocks noChangeArrowheads="1"/>
              </p:cNvSpPr>
              <p:nvPr/>
            </p:nvSpPr>
            <p:spPr bwMode="auto">
              <a:xfrm>
                <a:off x="5006" y="1896"/>
                <a:ext cx="520" cy="51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18795" tIns="26626" rIns="18795" bIns="26626"/>
              <a:lstStyle/>
              <a:p>
                <a:pPr defTabSz="901700">
                  <a:lnSpc>
                    <a:spcPts val="1775"/>
                  </a:lnSpc>
                  <a:tabLst>
                    <a:tab pos="450850" algn="l"/>
                    <a:tab pos="901700" algn="l"/>
                    <a:tab pos="1352550" algn="l"/>
                  </a:tabLst>
                </a:pPr>
                <a:r>
                  <a:rPr lang="en-US" sz="1400">
                    <a:solidFill>
                      <a:srgbClr val="000000"/>
                    </a:solidFill>
                    <a:latin typeface="Comic Sans MS" pitchFamily="66" charset="0"/>
                  </a:rPr>
                  <a:t>0	1</a:t>
                </a:r>
              </a:p>
              <a:p>
                <a:pPr defTabSz="901700">
                  <a:lnSpc>
                    <a:spcPts val="1775"/>
                  </a:lnSpc>
                  <a:spcBef>
                    <a:spcPts val="1775"/>
                  </a:spcBef>
                  <a:tabLst>
                    <a:tab pos="450850" algn="l"/>
                    <a:tab pos="901700" algn="l"/>
                    <a:tab pos="1352550" algn="l"/>
                  </a:tabLst>
                </a:pPr>
                <a:r>
                  <a:rPr lang="en-US" sz="1400">
                    <a:solidFill>
                      <a:srgbClr val="000000"/>
                    </a:solidFill>
                    <a:latin typeface="Comic Sans MS" pitchFamily="66" charset="0"/>
                  </a:rPr>
                  <a:t>1	1</a:t>
                </a:r>
              </a:p>
            </p:txBody>
          </p:sp>
          <p:sp>
            <p:nvSpPr>
              <p:cNvPr id="103" name="Rectangle 139"/>
              <p:cNvSpPr>
                <a:spLocks noChangeArrowheads="1"/>
              </p:cNvSpPr>
              <p:nvPr/>
            </p:nvSpPr>
            <p:spPr bwMode="auto">
              <a:xfrm>
                <a:off x="4896" y="1848"/>
                <a:ext cx="576" cy="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Line 140"/>
              <p:cNvSpPr>
                <a:spLocks noChangeShapeType="1"/>
              </p:cNvSpPr>
              <p:nvPr/>
            </p:nvSpPr>
            <p:spPr bwMode="auto">
              <a:xfrm>
                <a:off x="5178" y="1850"/>
                <a:ext cx="0" cy="57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Line 141"/>
              <p:cNvSpPr>
                <a:spLocks noChangeShapeType="1"/>
              </p:cNvSpPr>
              <p:nvPr/>
            </p:nvSpPr>
            <p:spPr bwMode="auto">
              <a:xfrm flipH="1">
                <a:off x="4890" y="2132"/>
                <a:ext cx="5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Line 142"/>
              <p:cNvSpPr>
                <a:spLocks noChangeShapeType="1"/>
              </p:cNvSpPr>
              <p:nvPr/>
            </p:nvSpPr>
            <p:spPr bwMode="auto">
              <a:xfrm>
                <a:off x="4896" y="1848"/>
                <a:ext cx="57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Line 143"/>
              <p:cNvSpPr>
                <a:spLocks noChangeShapeType="1"/>
              </p:cNvSpPr>
              <p:nvPr/>
            </p:nvSpPr>
            <p:spPr bwMode="auto">
              <a:xfrm>
                <a:off x="4602" y="2424"/>
                <a:ext cx="57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Line 144"/>
              <p:cNvSpPr>
                <a:spLocks noChangeShapeType="1"/>
              </p:cNvSpPr>
              <p:nvPr/>
            </p:nvSpPr>
            <p:spPr bwMode="auto">
              <a:xfrm flipH="1">
                <a:off x="4320" y="2136"/>
                <a:ext cx="0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2" name="Rectangle 148"/>
              <p:cNvSpPr>
                <a:spLocks noChangeArrowheads="1"/>
              </p:cNvSpPr>
              <p:nvPr/>
            </p:nvSpPr>
            <p:spPr bwMode="auto">
              <a:xfrm>
                <a:off x="4320" y="1848"/>
                <a:ext cx="576" cy="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" name="Line 149"/>
              <p:cNvSpPr>
                <a:spLocks noChangeShapeType="1"/>
              </p:cNvSpPr>
              <p:nvPr/>
            </p:nvSpPr>
            <p:spPr bwMode="auto">
              <a:xfrm>
                <a:off x="4602" y="1850"/>
                <a:ext cx="0" cy="57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" name="Line 150"/>
              <p:cNvSpPr>
                <a:spLocks noChangeShapeType="1"/>
              </p:cNvSpPr>
              <p:nvPr/>
            </p:nvSpPr>
            <p:spPr bwMode="auto">
              <a:xfrm flipH="1">
                <a:off x="4314" y="2132"/>
                <a:ext cx="5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1" name="Group 151"/>
            <p:cNvGrpSpPr>
              <a:grpSpLocks/>
            </p:cNvGrpSpPr>
            <p:nvPr/>
          </p:nvGrpSpPr>
          <p:grpSpPr bwMode="auto">
            <a:xfrm>
              <a:off x="1345" y="1107"/>
              <a:ext cx="1880" cy="492"/>
              <a:chOff x="1363" y="1119"/>
              <a:chExt cx="1905" cy="498"/>
            </a:xfrm>
          </p:grpSpPr>
          <p:sp>
            <p:nvSpPr>
              <p:cNvPr id="99" name="Rectangle 152"/>
              <p:cNvSpPr>
                <a:spLocks noChangeArrowheads="1"/>
              </p:cNvSpPr>
              <p:nvPr/>
            </p:nvSpPr>
            <p:spPr bwMode="auto">
              <a:xfrm>
                <a:off x="2964" y="1219"/>
                <a:ext cx="304" cy="24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18795" tIns="26626" rIns="18795" bIns="26626"/>
              <a:lstStyle/>
              <a:p>
                <a:pPr defTabSz="901700">
                  <a:lnSpc>
                    <a:spcPts val="2075"/>
                  </a:lnSpc>
                </a:pPr>
                <a:r>
                  <a:rPr lang="en-US">
                    <a:solidFill>
                      <a:srgbClr val="000000"/>
                    </a:solidFill>
                    <a:latin typeface="Comic Sans MS" pitchFamily="66" charset="0"/>
                  </a:rPr>
                  <a:t>A</a:t>
                </a:r>
              </a:p>
            </p:txBody>
          </p:sp>
          <p:sp>
            <p:nvSpPr>
              <p:cNvPr id="100" name="AutoShape 153"/>
              <p:cNvSpPr>
                <a:spLocks noChangeArrowheads="1"/>
              </p:cNvSpPr>
              <p:nvPr/>
            </p:nvSpPr>
            <p:spPr bwMode="auto">
              <a:xfrm>
                <a:off x="1363" y="1119"/>
                <a:ext cx="518" cy="498"/>
              </a:xfrm>
              <a:prstGeom prst="roundRect">
                <a:avLst>
                  <a:gd name="adj" fmla="val 16667"/>
                </a:avLst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2" name="Group 154"/>
            <p:cNvGrpSpPr>
              <a:grpSpLocks/>
            </p:cNvGrpSpPr>
            <p:nvPr/>
          </p:nvGrpSpPr>
          <p:grpSpPr bwMode="auto">
            <a:xfrm>
              <a:off x="442" y="2057"/>
              <a:ext cx="4195" cy="531"/>
              <a:chOff x="448" y="2084"/>
              <a:chExt cx="4253" cy="538"/>
            </a:xfrm>
          </p:grpSpPr>
          <p:sp>
            <p:nvSpPr>
              <p:cNvPr id="93" name="Rectangle 155"/>
              <p:cNvSpPr>
                <a:spLocks noChangeArrowheads="1"/>
              </p:cNvSpPr>
              <p:nvPr/>
            </p:nvSpPr>
            <p:spPr bwMode="auto">
              <a:xfrm>
                <a:off x="3816" y="2259"/>
                <a:ext cx="885" cy="20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18795" tIns="26626" rIns="18795" bIns="26626"/>
              <a:lstStyle/>
              <a:p>
                <a:pPr defTabSz="901700">
                  <a:lnSpc>
                    <a:spcPts val="2075"/>
                  </a:lnSpc>
                </a:pPr>
                <a:r>
                  <a:rPr lang="en-US" sz="2400" dirty="0">
                    <a:solidFill>
                      <a:srgbClr val="000000"/>
                    </a:solidFill>
                    <a:latin typeface="Comic Sans MS" pitchFamily="66" charset="0"/>
                  </a:rPr>
                  <a:t>= AC + B’C’</a:t>
                </a:r>
              </a:p>
            </p:txBody>
          </p:sp>
          <p:sp>
            <p:nvSpPr>
              <p:cNvPr id="94" name="Oval 156"/>
              <p:cNvSpPr>
                <a:spLocks noChangeArrowheads="1"/>
              </p:cNvSpPr>
              <p:nvPr/>
            </p:nvSpPr>
            <p:spPr bwMode="auto">
              <a:xfrm>
                <a:off x="1353" y="2429"/>
                <a:ext cx="508" cy="193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Oval 157"/>
              <p:cNvSpPr>
                <a:spLocks noChangeArrowheads="1"/>
              </p:cNvSpPr>
              <p:nvPr/>
            </p:nvSpPr>
            <p:spPr bwMode="auto">
              <a:xfrm>
                <a:off x="1661" y="2159"/>
                <a:ext cx="508" cy="193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Oval 158"/>
              <p:cNvSpPr>
                <a:spLocks noChangeArrowheads="1"/>
              </p:cNvSpPr>
              <p:nvPr/>
            </p:nvSpPr>
            <p:spPr bwMode="auto">
              <a:xfrm>
                <a:off x="486" y="2143"/>
                <a:ext cx="508" cy="193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Rectangle 159"/>
              <p:cNvSpPr>
                <a:spLocks noChangeArrowheads="1"/>
              </p:cNvSpPr>
              <p:nvPr/>
            </p:nvSpPr>
            <p:spPr bwMode="auto">
              <a:xfrm>
                <a:off x="448" y="2084"/>
                <a:ext cx="264" cy="315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" name="Rectangle 160"/>
              <p:cNvSpPr>
                <a:spLocks noChangeArrowheads="1"/>
              </p:cNvSpPr>
              <p:nvPr/>
            </p:nvSpPr>
            <p:spPr bwMode="auto">
              <a:xfrm>
                <a:off x="1957" y="2098"/>
                <a:ext cx="264" cy="315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29" name="Line 12"/>
          <p:cNvSpPr>
            <a:spLocks noChangeShapeType="1"/>
          </p:cNvSpPr>
          <p:nvPr/>
        </p:nvSpPr>
        <p:spPr bwMode="auto">
          <a:xfrm flipH="1" flipV="1">
            <a:off x="766256" y="5109369"/>
            <a:ext cx="300544" cy="30083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0" name="Rectangle 9"/>
          <p:cNvSpPr>
            <a:spLocks noChangeArrowheads="1"/>
          </p:cNvSpPr>
          <p:nvPr/>
        </p:nvSpPr>
        <p:spPr bwMode="auto">
          <a:xfrm>
            <a:off x="643157" y="5312899"/>
            <a:ext cx="576043" cy="32590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18795" tIns="26626" rIns="18795" bIns="26626"/>
          <a:lstStyle/>
          <a:p>
            <a:pPr defTabSz="901700">
              <a:lnSpc>
                <a:spcPts val="1575"/>
              </a:lnSpc>
              <a:tabLst>
                <a:tab pos="450850" algn="l"/>
                <a:tab pos="901700" algn="l"/>
                <a:tab pos="1352550" algn="l"/>
              </a:tabLst>
            </a:pPr>
            <a:r>
              <a:rPr lang="en-US" sz="1600" dirty="0">
                <a:solidFill>
                  <a:srgbClr val="000000"/>
                </a:solidFill>
                <a:latin typeface="Comic Sans MS" pitchFamily="66" charset="0"/>
              </a:rPr>
              <a:t>C</a:t>
            </a:r>
          </a:p>
        </p:txBody>
      </p:sp>
      <p:sp>
        <p:nvSpPr>
          <p:cNvPr id="131" name="Rectangle 8"/>
          <p:cNvSpPr>
            <a:spLocks noChangeArrowheads="1"/>
          </p:cNvSpPr>
          <p:nvPr/>
        </p:nvSpPr>
        <p:spPr bwMode="auto">
          <a:xfrm>
            <a:off x="990600" y="5029200"/>
            <a:ext cx="576043" cy="32590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18795" tIns="26626" rIns="18795" bIns="26626"/>
          <a:lstStyle/>
          <a:p>
            <a:pPr defTabSz="901700">
              <a:lnSpc>
                <a:spcPts val="1575"/>
              </a:lnSpc>
              <a:tabLst>
                <a:tab pos="450850" algn="l"/>
                <a:tab pos="901700" algn="l"/>
                <a:tab pos="1352550" algn="l"/>
              </a:tabLst>
            </a:pPr>
            <a:r>
              <a:rPr lang="en-US" sz="1600" dirty="0">
                <a:solidFill>
                  <a:srgbClr val="000000"/>
                </a:solidFill>
                <a:latin typeface="Comic Sans MS" pitchFamily="66" charset="0"/>
              </a:rPr>
              <a:t>AB</a:t>
            </a:r>
          </a:p>
        </p:txBody>
      </p:sp>
      <p:sp>
        <p:nvSpPr>
          <p:cNvPr id="132" name="Rectangle 10"/>
          <p:cNvSpPr>
            <a:spLocks noChangeArrowheads="1"/>
          </p:cNvSpPr>
          <p:nvPr/>
        </p:nvSpPr>
        <p:spPr bwMode="auto">
          <a:xfrm>
            <a:off x="820602" y="5541499"/>
            <a:ext cx="550998" cy="32590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18795" tIns="26626" rIns="18795" bIns="26626"/>
          <a:lstStyle/>
          <a:p>
            <a:pPr defTabSz="901700">
              <a:lnSpc>
                <a:spcPts val="1575"/>
              </a:lnSpc>
              <a:tabLst>
                <a:tab pos="450850" algn="l"/>
                <a:tab pos="901700" algn="l"/>
                <a:tab pos="1352550" algn="l"/>
              </a:tabLst>
            </a:pPr>
            <a:r>
              <a:rPr lang="en-US" sz="1600" dirty="0">
                <a:solidFill>
                  <a:srgbClr val="000000"/>
                </a:solidFill>
                <a:latin typeface="Comic Sans MS" pitchFamily="66" charset="0"/>
              </a:rPr>
              <a:t>0</a:t>
            </a:r>
          </a:p>
        </p:txBody>
      </p:sp>
      <p:sp>
        <p:nvSpPr>
          <p:cNvPr id="133" name="Rectangle 11"/>
          <p:cNvSpPr>
            <a:spLocks noChangeArrowheads="1"/>
          </p:cNvSpPr>
          <p:nvPr/>
        </p:nvSpPr>
        <p:spPr bwMode="auto">
          <a:xfrm>
            <a:off x="820602" y="5998699"/>
            <a:ext cx="550998" cy="32590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18795" tIns="26626" rIns="18795" bIns="26626"/>
          <a:lstStyle/>
          <a:p>
            <a:pPr defTabSz="901700">
              <a:lnSpc>
                <a:spcPts val="1575"/>
              </a:lnSpc>
              <a:tabLst>
                <a:tab pos="450850" algn="l"/>
                <a:tab pos="901700" algn="l"/>
                <a:tab pos="1352550" algn="l"/>
              </a:tabLst>
            </a:pPr>
            <a:r>
              <a:rPr lang="en-US" sz="1600" dirty="0">
                <a:solidFill>
                  <a:srgbClr val="000000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134" name="Rectangle 6"/>
          <p:cNvSpPr>
            <a:spLocks noChangeArrowheads="1"/>
          </p:cNvSpPr>
          <p:nvPr/>
        </p:nvSpPr>
        <p:spPr bwMode="auto">
          <a:xfrm>
            <a:off x="973002" y="5181600"/>
            <a:ext cx="550998" cy="32590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18795" tIns="26626" rIns="18795" bIns="26626"/>
          <a:lstStyle/>
          <a:p>
            <a:pPr algn="ctr" defTabSz="901700">
              <a:lnSpc>
                <a:spcPts val="1575"/>
              </a:lnSpc>
              <a:tabLst>
                <a:tab pos="450850" algn="l"/>
                <a:tab pos="901700" algn="l"/>
                <a:tab pos="1352550" algn="l"/>
              </a:tabLst>
            </a:pPr>
            <a:r>
              <a:rPr lang="en-US" sz="1600" dirty="0">
                <a:solidFill>
                  <a:srgbClr val="000000"/>
                </a:solidFill>
                <a:latin typeface="Comic Sans MS" pitchFamily="66" charset="0"/>
              </a:rPr>
              <a:t>00</a:t>
            </a:r>
          </a:p>
        </p:txBody>
      </p:sp>
      <p:sp>
        <p:nvSpPr>
          <p:cNvPr id="63" name="Rectangle 5"/>
          <p:cNvSpPr>
            <a:spLocks noChangeArrowheads="1"/>
          </p:cNvSpPr>
          <p:nvPr/>
        </p:nvSpPr>
        <p:spPr bwMode="auto">
          <a:xfrm>
            <a:off x="6655888" y="3989633"/>
            <a:ext cx="813974" cy="80221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18795" tIns="26626" rIns="18795" bIns="26626"/>
          <a:lstStyle/>
          <a:p>
            <a:pPr defTabSz="901700">
              <a:lnSpc>
                <a:spcPts val="1775"/>
              </a:lnSpc>
              <a:tabLst>
                <a:tab pos="450850" algn="l"/>
                <a:tab pos="901700" algn="l"/>
                <a:tab pos="1352550" algn="l"/>
              </a:tabLst>
            </a:pPr>
            <a:r>
              <a:rPr lang="en-US" sz="1400">
                <a:solidFill>
                  <a:srgbClr val="000000"/>
                </a:solidFill>
                <a:latin typeface="Comic Sans MS" pitchFamily="66" charset="0"/>
              </a:rPr>
              <a:t>	</a:t>
            </a:r>
          </a:p>
          <a:p>
            <a:pPr defTabSz="901700">
              <a:lnSpc>
                <a:spcPts val="1775"/>
              </a:lnSpc>
              <a:spcBef>
                <a:spcPts val="1775"/>
              </a:spcBef>
              <a:tabLst>
                <a:tab pos="450850" algn="l"/>
                <a:tab pos="901700" algn="l"/>
                <a:tab pos="1352550" algn="l"/>
              </a:tabLst>
            </a:pPr>
            <a:r>
              <a:rPr lang="en-US" sz="1400">
                <a:solidFill>
                  <a:srgbClr val="000000"/>
                </a:solidFill>
                <a:latin typeface="Comic Sans MS" pitchFamily="66" charset="0"/>
              </a:rPr>
              <a:t>	</a:t>
            </a:r>
          </a:p>
        </p:txBody>
      </p:sp>
      <p:sp>
        <p:nvSpPr>
          <p:cNvPr id="64" name="Rectangle 6"/>
          <p:cNvSpPr>
            <a:spLocks noChangeArrowheads="1"/>
          </p:cNvSpPr>
          <p:nvPr/>
        </p:nvSpPr>
        <p:spPr bwMode="auto">
          <a:xfrm>
            <a:off x="6627712" y="3528985"/>
            <a:ext cx="550998" cy="32590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18795" tIns="26626" rIns="18795" bIns="26626"/>
          <a:lstStyle/>
          <a:p>
            <a:pPr algn="ctr" defTabSz="901700">
              <a:lnSpc>
                <a:spcPts val="1575"/>
              </a:lnSpc>
              <a:tabLst>
                <a:tab pos="450850" algn="l"/>
                <a:tab pos="901700" algn="l"/>
                <a:tab pos="1352550" algn="l"/>
              </a:tabLst>
            </a:pPr>
            <a:r>
              <a:rPr lang="en-US" sz="1600" dirty="0">
                <a:solidFill>
                  <a:srgbClr val="000000"/>
                </a:solidFill>
                <a:latin typeface="Comic Sans MS" pitchFamily="66" charset="0"/>
              </a:rPr>
              <a:t>00</a:t>
            </a:r>
          </a:p>
        </p:txBody>
      </p:sp>
      <p:sp>
        <p:nvSpPr>
          <p:cNvPr id="66" name="Rectangle 8"/>
          <p:cNvSpPr>
            <a:spLocks noChangeArrowheads="1"/>
          </p:cNvSpPr>
          <p:nvPr/>
        </p:nvSpPr>
        <p:spPr bwMode="auto">
          <a:xfrm>
            <a:off x="6477440" y="3378569"/>
            <a:ext cx="576043" cy="32590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18795" tIns="26626" rIns="18795" bIns="26626"/>
          <a:lstStyle/>
          <a:p>
            <a:pPr defTabSz="901700">
              <a:lnSpc>
                <a:spcPts val="1575"/>
              </a:lnSpc>
              <a:tabLst>
                <a:tab pos="450850" algn="l"/>
                <a:tab pos="901700" algn="l"/>
                <a:tab pos="1352550" algn="l"/>
              </a:tabLst>
            </a:pPr>
            <a:r>
              <a:rPr lang="en-US" sz="1600" dirty="0">
                <a:solidFill>
                  <a:srgbClr val="000000"/>
                </a:solidFill>
                <a:latin typeface="Comic Sans MS" pitchFamily="66" charset="0"/>
              </a:rPr>
              <a:t>AB</a:t>
            </a:r>
          </a:p>
        </p:txBody>
      </p:sp>
      <p:sp>
        <p:nvSpPr>
          <p:cNvPr id="67" name="Rectangle 9"/>
          <p:cNvSpPr>
            <a:spLocks noChangeArrowheads="1"/>
          </p:cNvSpPr>
          <p:nvPr/>
        </p:nvSpPr>
        <p:spPr bwMode="auto">
          <a:xfrm>
            <a:off x="6277077" y="3554054"/>
            <a:ext cx="576043" cy="32590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18795" tIns="26626" rIns="18795" bIns="26626"/>
          <a:lstStyle/>
          <a:p>
            <a:pPr defTabSz="901700">
              <a:lnSpc>
                <a:spcPts val="1575"/>
              </a:lnSpc>
              <a:tabLst>
                <a:tab pos="450850" algn="l"/>
                <a:tab pos="901700" algn="l"/>
                <a:tab pos="1352550" algn="l"/>
              </a:tabLst>
            </a:pPr>
            <a:r>
              <a:rPr lang="en-US" sz="1600" dirty="0">
                <a:solidFill>
                  <a:srgbClr val="000000"/>
                </a:solidFill>
                <a:latin typeface="Comic Sans MS" pitchFamily="66" charset="0"/>
              </a:rPr>
              <a:t>C</a:t>
            </a:r>
          </a:p>
        </p:txBody>
      </p:sp>
      <p:sp>
        <p:nvSpPr>
          <p:cNvPr id="68" name="Rectangle 10"/>
          <p:cNvSpPr>
            <a:spLocks noChangeArrowheads="1"/>
          </p:cNvSpPr>
          <p:nvPr/>
        </p:nvSpPr>
        <p:spPr bwMode="auto">
          <a:xfrm>
            <a:off x="6452395" y="3854885"/>
            <a:ext cx="550998" cy="32590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18795" tIns="26626" rIns="18795" bIns="26626"/>
          <a:lstStyle/>
          <a:p>
            <a:pPr defTabSz="901700">
              <a:lnSpc>
                <a:spcPts val="1575"/>
              </a:lnSpc>
              <a:tabLst>
                <a:tab pos="450850" algn="l"/>
                <a:tab pos="901700" algn="l"/>
                <a:tab pos="1352550" algn="l"/>
              </a:tabLst>
            </a:pPr>
            <a:r>
              <a:rPr lang="en-US" sz="1600" dirty="0">
                <a:solidFill>
                  <a:srgbClr val="000000"/>
                </a:solidFill>
                <a:latin typeface="Comic Sans MS" pitchFamily="66" charset="0"/>
              </a:rPr>
              <a:t>0</a:t>
            </a:r>
          </a:p>
        </p:txBody>
      </p:sp>
      <p:sp>
        <p:nvSpPr>
          <p:cNvPr id="69" name="Rectangle 11"/>
          <p:cNvSpPr>
            <a:spLocks noChangeArrowheads="1"/>
          </p:cNvSpPr>
          <p:nvPr/>
        </p:nvSpPr>
        <p:spPr bwMode="auto">
          <a:xfrm>
            <a:off x="6452395" y="4281063"/>
            <a:ext cx="550998" cy="32590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18795" tIns="26626" rIns="18795" bIns="26626"/>
          <a:lstStyle/>
          <a:p>
            <a:pPr defTabSz="901700">
              <a:lnSpc>
                <a:spcPts val="1575"/>
              </a:lnSpc>
              <a:tabLst>
                <a:tab pos="450850" algn="l"/>
                <a:tab pos="901700" algn="l"/>
                <a:tab pos="1352550" algn="l"/>
              </a:tabLst>
            </a:pPr>
            <a:r>
              <a:rPr lang="en-US" sz="1600" dirty="0">
                <a:solidFill>
                  <a:srgbClr val="000000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70" name="Line 12"/>
          <p:cNvSpPr>
            <a:spLocks noChangeShapeType="1"/>
          </p:cNvSpPr>
          <p:nvPr/>
        </p:nvSpPr>
        <p:spPr bwMode="auto">
          <a:xfrm flipH="1" flipV="1">
            <a:off x="6327168" y="3478846"/>
            <a:ext cx="300544" cy="30083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" name="Rectangle 13"/>
          <p:cNvSpPr>
            <a:spLocks noChangeArrowheads="1"/>
          </p:cNvSpPr>
          <p:nvPr/>
        </p:nvSpPr>
        <p:spPr bwMode="auto">
          <a:xfrm>
            <a:off x="7552825" y="3988066"/>
            <a:ext cx="813974" cy="80221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18795" tIns="26626" rIns="18795" bIns="26626"/>
          <a:lstStyle/>
          <a:p>
            <a:pPr defTabSz="901700">
              <a:lnSpc>
                <a:spcPts val="1775"/>
              </a:lnSpc>
              <a:tabLst>
                <a:tab pos="450850" algn="l"/>
                <a:tab pos="901700" algn="l"/>
                <a:tab pos="1352550" algn="l"/>
              </a:tabLst>
            </a:pPr>
            <a:r>
              <a:rPr lang="en-US" sz="1400">
                <a:solidFill>
                  <a:srgbClr val="000000"/>
                </a:solidFill>
                <a:latin typeface="Comic Sans MS" pitchFamily="66" charset="0"/>
              </a:rPr>
              <a:t>	</a:t>
            </a:r>
          </a:p>
          <a:p>
            <a:pPr defTabSz="901700">
              <a:lnSpc>
                <a:spcPts val="1775"/>
              </a:lnSpc>
              <a:spcBef>
                <a:spcPts val="1775"/>
              </a:spcBef>
              <a:tabLst>
                <a:tab pos="450850" algn="l"/>
                <a:tab pos="901700" algn="l"/>
                <a:tab pos="1352550" algn="l"/>
              </a:tabLst>
            </a:pPr>
            <a:r>
              <a:rPr lang="en-US" sz="1400">
                <a:solidFill>
                  <a:srgbClr val="000000"/>
                </a:solidFill>
                <a:latin typeface="Comic Sans MS" pitchFamily="66" charset="0"/>
              </a:rPr>
              <a:t>	</a:t>
            </a:r>
          </a:p>
        </p:txBody>
      </p:sp>
      <p:sp>
        <p:nvSpPr>
          <p:cNvPr id="72" name="Rectangle 14"/>
          <p:cNvSpPr>
            <a:spLocks noChangeArrowheads="1"/>
          </p:cNvSpPr>
          <p:nvPr/>
        </p:nvSpPr>
        <p:spPr bwMode="auto">
          <a:xfrm>
            <a:off x="7524649" y="3527418"/>
            <a:ext cx="550998" cy="32590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18795" tIns="26626" rIns="18795" bIns="26626"/>
          <a:lstStyle/>
          <a:p>
            <a:pPr algn="ctr" defTabSz="901700">
              <a:lnSpc>
                <a:spcPts val="1575"/>
              </a:lnSpc>
              <a:tabLst>
                <a:tab pos="450850" algn="l"/>
                <a:tab pos="901700" algn="l"/>
                <a:tab pos="1352550" algn="l"/>
              </a:tabLst>
            </a:pPr>
            <a:r>
              <a:rPr lang="en-US" sz="1600" dirty="0">
                <a:solidFill>
                  <a:srgbClr val="000000"/>
                </a:solidFill>
                <a:latin typeface="Comic Sans MS" pitchFamily="66" charset="0"/>
              </a:rPr>
              <a:t>11</a:t>
            </a:r>
          </a:p>
        </p:txBody>
      </p:sp>
      <p:sp>
        <p:nvSpPr>
          <p:cNvPr id="73" name="Rectangle 15"/>
          <p:cNvSpPr>
            <a:spLocks noChangeArrowheads="1"/>
          </p:cNvSpPr>
          <p:nvPr/>
        </p:nvSpPr>
        <p:spPr bwMode="auto">
          <a:xfrm>
            <a:off x="7975465" y="3527418"/>
            <a:ext cx="550998" cy="32590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18795" tIns="26626" rIns="18795" bIns="26626"/>
          <a:lstStyle/>
          <a:p>
            <a:pPr algn="ctr" defTabSz="901700">
              <a:lnSpc>
                <a:spcPts val="1575"/>
              </a:lnSpc>
              <a:tabLst>
                <a:tab pos="450850" algn="l"/>
                <a:tab pos="901700" algn="l"/>
                <a:tab pos="1352550" algn="l"/>
              </a:tabLst>
            </a:pPr>
            <a:r>
              <a:rPr lang="en-US" sz="1600" dirty="0">
                <a:solidFill>
                  <a:srgbClr val="000000"/>
                </a:solidFill>
                <a:latin typeface="Comic Sans MS" pitchFamily="66" charset="0"/>
              </a:rPr>
              <a:t>10</a:t>
            </a:r>
          </a:p>
        </p:txBody>
      </p:sp>
      <p:sp>
        <p:nvSpPr>
          <p:cNvPr id="74" name="Rectangle 16"/>
          <p:cNvSpPr>
            <a:spLocks noChangeArrowheads="1"/>
          </p:cNvSpPr>
          <p:nvPr/>
        </p:nvSpPr>
        <p:spPr bwMode="auto">
          <a:xfrm>
            <a:off x="7534041" y="3784378"/>
            <a:ext cx="901633" cy="90249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Line 17"/>
          <p:cNvSpPr>
            <a:spLocks noChangeShapeType="1"/>
          </p:cNvSpPr>
          <p:nvPr/>
        </p:nvSpPr>
        <p:spPr bwMode="auto">
          <a:xfrm>
            <a:off x="7975465" y="3787512"/>
            <a:ext cx="0" cy="9024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Line 18"/>
          <p:cNvSpPr>
            <a:spLocks noChangeShapeType="1"/>
          </p:cNvSpPr>
          <p:nvPr/>
        </p:nvSpPr>
        <p:spPr bwMode="auto">
          <a:xfrm flipH="1">
            <a:off x="7524649" y="4229358"/>
            <a:ext cx="90163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Line 21"/>
          <p:cNvSpPr>
            <a:spLocks noChangeShapeType="1"/>
          </p:cNvSpPr>
          <p:nvPr/>
        </p:nvSpPr>
        <p:spPr bwMode="auto">
          <a:xfrm>
            <a:off x="6397608" y="4263828"/>
            <a:ext cx="0" cy="37603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" name="Rectangle 22"/>
          <p:cNvSpPr>
            <a:spLocks noChangeArrowheads="1"/>
          </p:cNvSpPr>
          <p:nvPr/>
        </p:nvSpPr>
        <p:spPr bwMode="auto">
          <a:xfrm>
            <a:off x="6172200" y="4313967"/>
            <a:ext cx="576043" cy="32590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18795" tIns="26626" rIns="18795" bIns="26626"/>
          <a:lstStyle/>
          <a:p>
            <a:pPr defTabSz="901700">
              <a:lnSpc>
                <a:spcPts val="1575"/>
              </a:lnSpc>
              <a:tabLst>
                <a:tab pos="450850" algn="l"/>
                <a:tab pos="901700" algn="l"/>
                <a:tab pos="1352550" algn="l"/>
              </a:tabLst>
            </a:pPr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C</a:t>
            </a:r>
          </a:p>
        </p:txBody>
      </p:sp>
      <p:sp>
        <p:nvSpPr>
          <p:cNvPr id="83" name="Rectangle 25"/>
          <p:cNvSpPr>
            <a:spLocks noChangeArrowheads="1"/>
          </p:cNvSpPr>
          <p:nvPr/>
        </p:nvSpPr>
        <p:spPr bwMode="auto">
          <a:xfrm>
            <a:off x="6632408" y="3784378"/>
            <a:ext cx="901633" cy="90249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Line 26"/>
          <p:cNvSpPr>
            <a:spLocks noChangeShapeType="1"/>
          </p:cNvSpPr>
          <p:nvPr/>
        </p:nvSpPr>
        <p:spPr bwMode="auto">
          <a:xfrm>
            <a:off x="7073833" y="3787512"/>
            <a:ext cx="0" cy="9024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5" name="Line 27"/>
          <p:cNvSpPr>
            <a:spLocks noChangeShapeType="1"/>
          </p:cNvSpPr>
          <p:nvPr/>
        </p:nvSpPr>
        <p:spPr bwMode="auto">
          <a:xfrm flipH="1">
            <a:off x="6623016" y="4229358"/>
            <a:ext cx="90163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Line 127"/>
          <p:cNvSpPr>
            <a:spLocks noChangeShapeType="1"/>
          </p:cNvSpPr>
          <p:nvPr/>
        </p:nvSpPr>
        <p:spPr bwMode="auto">
          <a:xfrm>
            <a:off x="7555920" y="3810000"/>
            <a:ext cx="90228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132"/>
          <p:cNvSpPr>
            <a:spLocks noChangeArrowheads="1"/>
          </p:cNvSpPr>
          <p:nvPr/>
        </p:nvSpPr>
        <p:spPr bwMode="auto">
          <a:xfrm>
            <a:off x="7881743" y="3332076"/>
            <a:ext cx="576457" cy="3255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18795" tIns="26626" rIns="18795" bIns="26626"/>
          <a:lstStyle/>
          <a:p>
            <a:pPr defTabSz="901700">
              <a:lnSpc>
                <a:spcPts val="1575"/>
              </a:lnSpc>
              <a:tabLst>
                <a:tab pos="450850" algn="l"/>
                <a:tab pos="901700" algn="l"/>
                <a:tab pos="1352550" algn="l"/>
              </a:tabLst>
            </a:pPr>
            <a:r>
              <a:rPr lang="en-US" sz="1600" dirty="0">
                <a:solidFill>
                  <a:srgbClr val="000000"/>
                </a:solidFill>
                <a:latin typeface="Comic Sans MS" pitchFamily="66" charset="0"/>
              </a:rPr>
              <a:t>A</a:t>
            </a:r>
          </a:p>
        </p:txBody>
      </p:sp>
      <p:sp>
        <p:nvSpPr>
          <p:cNvPr id="81" name="Line 127"/>
          <p:cNvSpPr>
            <a:spLocks noChangeShapeType="1"/>
          </p:cNvSpPr>
          <p:nvPr/>
        </p:nvSpPr>
        <p:spPr bwMode="auto">
          <a:xfrm>
            <a:off x="7098720" y="4648200"/>
            <a:ext cx="90228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" name="Rectangle 131"/>
          <p:cNvSpPr>
            <a:spLocks noChangeArrowheads="1"/>
          </p:cNvSpPr>
          <p:nvPr/>
        </p:nvSpPr>
        <p:spPr bwMode="auto">
          <a:xfrm>
            <a:off x="7424543" y="4779876"/>
            <a:ext cx="576457" cy="325524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lIns="18795" tIns="26626" rIns="18795" bIns="26626"/>
          <a:lstStyle/>
          <a:p>
            <a:pPr defTabSz="901700">
              <a:lnSpc>
                <a:spcPts val="1575"/>
              </a:lnSpc>
              <a:tabLst>
                <a:tab pos="450850" algn="l"/>
                <a:tab pos="901700" algn="l"/>
                <a:tab pos="1352550" algn="l"/>
              </a:tabLst>
            </a:pPr>
            <a:r>
              <a:rPr lang="en-US" sz="1600" dirty="0">
                <a:solidFill>
                  <a:srgbClr val="000000"/>
                </a:solidFill>
                <a:latin typeface="Comic Sans MS" pitchFamily="66" charset="0"/>
              </a:rPr>
              <a:t>B</a:t>
            </a:r>
          </a:p>
        </p:txBody>
      </p:sp>
      <p:sp>
        <p:nvSpPr>
          <p:cNvPr id="135" name="Rectangle 7"/>
          <p:cNvSpPr>
            <a:spLocks noChangeArrowheads="1"/>
          </p:cNvSpPr>
          <p:nvPr/>
        </p:nvSpPr>
        <p:spPr bwMode="auto">
          <a:xfrm>
            <a:off x="7086600" y="3560299"/>
            <a:ext cx="550998" cy="32590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18795" tIns="26626" rIns="18795" bIns="26626"/>
          <a:lstStyle/>
          <a:p>
            <a:pPr algn="ctr" defTabSz="901700">
              <a:lnSpc>
                <a:spcPts val="1575"/>
              </a:lnSpc>
              <a:tabLst>
                <a:tab pos="450850" algn="l"/>
                <a:tab pos="901700" algn="l"/>
                <a:tab pos="1352550" algn="l"/>
              </a:tabLst>
            </a:pPr>
            <a:r>
              <a:rPr lang="en-US" sz="1600" dirty="0">
                <a:solidFill>
                  <a:srgbClr val="000000"/>
                </a:solidFill>
                <a:latin typeface="Comic Sans MS" pitchFamily="66" charset="0"/>
              </a:rPr>
              <a:t>01</a:t>
            </a:r>
          </a:p>
        </p:txBody>
      </p:sp>
      <p:sp>
        <p:nvSpPr>
          <p:cNvPr id="141" name="Rectangle 8"/>
          <p:cNvSpPr>
            <a:spLocks noChangeArrowheads="1"/>
          </p:cNvSpPr>
          <p:nvPr/>
        </p:nvSpPr>
        <p:spPr bwMode="auto">
          <a:xfrm>
            <a:off x="886163" y="3461014"/>
            <a:ext cx="576043" cy="32590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18795" tIns="26626" rIns="18795" bIns="26626"/>
          <a:lstStyle/>
          <a:p>
            <a:pPr defTabSz="901700">
              <a:lnSpc>
                <a:spcPts val="1575"/>
              </a:lnSpc>
              <a:tabLst>
                <a:tab pos="450850" algn="l"/>
                <a:tab pos="901700" algn="l"/>
                <a:tab pos="1352550" algn="l"/>
              </a:tabLst>
            </a:pPr>
            <a:r>
              <a:rPr lang="en-US" sz="1600" dirty="0">
                <a:solidFill>
                  <a:srgbClr val="000000"/>
                </a:solidFill>
                <a:latin typeface="Comic Sans MS" pitchFamily="66" charset="0"/>
              </a:rPr>
              <a:t>AB</a:t>
            </a:r>
          </a:p>
        </p:txBody>
      </p:sp>
      <p:sp>
        <p:nvSpPr>
          <p:cNvPr id="142" name="Rectangle 9"/>
          <p:cNvSpPr>
            <a:spLocks noChangeArrowheads="1"/>
          </p:cNvSpPr>
          <p:nvPr/>
        </p:nvSpPr>
        <p:spPr bwMode="auto">
          <a:xfrm>
            <a:off x="685800" y="3636499"/>
            <a:ext cx="576043" cy="32590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18795" tIns="26626" rIns="18795" bIns="26626"/>
          <a:lstStyle/>
          <a:p>
            <a:pPr defTabSz="901700">
              <a:lnSpc>
                <a:spcPts val="1575"/>
              </a:lnSpc>
              <a:tabLst>
                <a:tab pos="450850" algn="l"/>
                <a:tab pos="901700" algn="l"/>
                <a:tab pos="1352550" algn="l"/>
              </a:tabLst>
            </a:pPr>
            <a:r>
              <a:rPr lang="en-US" sz="1600" dirty="0">
                <a:solidFill>
                  <a:srgbClr val="000000"/>
                </a:solidFill>
                <a:latin typeface="Comic Sans MS" pitchFamily="66" charset="0"/>
              </a:rPr>
              <a:t>C</a:t>
            </a:r>
          </a:p>
        </p:txBody>
      </p:sp>
      <p:sp>
        <p:nvSpPr>
          <p:cNvPr id="143" name="Line 12"/>
          <p:cNvSpPr>
            <a:spLocks noChangeShapeType="1"/>
          </p:cNvSpPr>
          <p:nvPr/>
        </p:nvSpPr>
        <p:spPr bwMode="auto">
          <a:xfrm flipH="1" flipV="1">
            <a:off x="735891" y="3561291"/>
            <a:ext cx="300544" cy="30083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7" name="Rectangle 14"/>
          <p:cNvSpPr>
            <a:spLocks noChangeArrowheads="1"/>
          </p:cNvSpPr>
          <p:nvPr/>
        </p:nvSpPr>
        <p:spPr bwMode="auto">
          <a:xfrm>
            <a:off x="1887402" y="5181600"/>
            <a:ext cx="550998" cy="32590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18795" tIns="26626" rIns="18795" bIns="26626"/>
          <a:lstStyle/>
          <a:p>
            <a:pPr algn="ctr" defTabSz="901700">
              <a:lnSpc>
                <a:spcPts val="1575"/>
              </a:lnSpc>
              <a:tabLst>
                <a:tab pos="450850" algn="l"/>
                <a:tab pos="901700" algn="l"/>
                <a:tab pos="1352550" algn="l"/>
              </a:tabLst>
            </a:pPr>
            <a:r>
              <a:rPr lang="en-US" sz="1600" dirty="0">
                <a:solidFill>
                  <a:srgbClr val="000000"/>
                </a:solidFill>
                <a:latin typeface="Comic Sans MS" pitchFamily="66" charset="0"/>
              </a:rPr>
              <a:t>11</a:t>
            </a:r>
          </a:p>
        </p:txBody>
      </p:sp>
      <p:sp>
        <p:nvSpPr>
          <p:cNvPr id="140" name="Rectangle 15"/>
          <p:cNvSpPr>
            <a:spLocks noChangeArrowheads="1"/>
          </p:cNvSpPr>
          <p:nvPr/>
        </p:nvSpPr>
        <p:spPr bwMode="auto">
          <a:xfrm>
            <a:off x="2344602" y="5181600"/>
            <a:ext cx="550998" cy="32590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18795" tIns="26626" rIns="18795" bIns="26626"/>
          <a:lstStyle/>
          <a:p>
            <a:pPr algn="ctr" defTabSz="901700">
              <a:lnSpc>
                <a:spcPts val="1575"/>
              </a:lnSpc>
              <a:tabLst>
                <a:tab pos="450850" algn="l"/>
                <a:tab pos="901700" algn="l"/>
                <a:tab pos="1352550" algn="l"/>
              </a:tabLst>
            </a:pPr>
            <a:r>
              <a:rPr lang="en-US" sz="1600" dirty="0">
                <a:solidFill>
                  <a:srgbClr val="000000"/>
                </a:solidFill>
                <a:latin typeface="Comic Sans MS" pitchFamily="66" charset="0"/>
              </a:rPr>
              <a:t>10</a:t>
            </a:r>
          </a:p>
        </p:txBody>
      </p:sp>
      <p:sp>
        <p:nvSpPr>
          <p:cNvPr id="109" name="object 2"/>
          <p:cNvSpPr txBox="1"/>
          <p:nvPr/>
        </p:nvSpPr>
        <p:spPr>
          <a:xfrm>
            <a:off x="1374060" y="599518"/>
            <a:ext cx="454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Department of Computer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9"/>
                </a:solidFill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609600" y="3516868"/>
            <a:ext cx="2375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 smtClean="0"/>
              <a:t>00   01      11     10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3629</TotalTime>
  <Words>1333</Words>
  <Application>Microsoft Office PowerPoint</Application>
  <PresentationFormat>On-screen Show (4:3)</PresentationFormat>
  <Paragraphs>617</Paragraphs>
  <Slides>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Slide 1</vt:lpstr>
      <vt:lpstr>Department Vision &amp; Mission</vt:lpstr>
      <vt:lpstr>Slide 3</vt:lpstr>
      <vt:lpstr>Karnaugh maps (K-map)</vt:lpstr>
      <vt:lpstr> </vt:lpstr>
      <vt:lpstr>Karnaugh maps (K-map)</vt:lpstr>
      <vt:lpstr>Rules for K-Maps</vt:lpstr>
      <vt:lpstr>Rules for K-Maps</vt:lpstr>
      <vt:lpstr>Rules for K-Maps</vt:lpstr>
      <vt:lpstr>More Karnaugh Map Examples</vt:lpstr>
      <vt:lpstr>Two variable k-map</vt:lpstr>
      <vt:lpstr>Two variable k-map</vt:lpstr>
      <vt:lpstr>Two variable k-map</vt:lpstr>
      <vt:lpstr>Two variable k-map</vt:lpstr>
      <vt:lpstr>Two variable k-map</vt:lpstr>
      <vt:lpstr>Three variable kmap</vt:lpstr>
      <vt:lpstr>Slide 17</vt:lpstr>
      <vt:lpstr>Slide 18</vt:lpstr>
      <vt:lpstr>Three variable kmap</vt:lpstr>
      <vt:lpstr>Example 1 :  Four variable kmap</vt:lpstr>
      <vt:lpstr>Example 1 : Four variable kmap</vt:lpstr>
      <vt:lpstr>Example 2 : Four variable kmap</vt:lpstr>
      <vt:lpstr>Example 2 : Four variable kmap</vt:lpstr>
      <vt:lpstr>Example 3 : Four variable kmap</vt:lpstr>
      <vt:lpstr>Example 4 : Four variable kmap</vt:lpstr>
      <vt:lpstr>Quiz</vt:lpstr>
      <vt:lpstr>Slide 27</vt:lpstr>
      <vt:lpstr>Slide 28</vt:lpstr>
      <vt:lpstr>Slide 29</vt:lpstr>
      <vt:lpstr>Example 1:</vt:lpstr>
      <vt:lpstr>Slide 31</vt:lpstr>
      <vt:lpstr>Example 2</vt:lpstr>
      <vt:lpstr>Slide 33</vt:lpstr>
      <vt:lpstr>Example 3</vt:lpstr>
      <vt:lpstr>Slide 35</vt:lpstr>
      <vt:lpstr>Example 4</vt:lpstr>
      <vt:lpstr>Slide 37</vt:lpstr>
      <vt:lpstr>Example 5</vt:lpstr>
      <vt:lpstr>Example 5</vt:lpstr>
      <vt:lpstr>Example 6</vt:lpstr>
      <vt:lpstr>Example 6</vt:lpstr>
      <vt:lpstr>Example 7</vt:lpstr>
      <vt:lpstr>Example 7</vt:lpstr>
      <vt:lpstr>Example 8</vt:lpstr>
      <vt:lpstr>Example 8</vt:lpstr>
      <vt:lpstr>Summary      </vt:lpstr>
      <vt:lpstr>Slide 47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amar</cp:lastModifiedBy>
  <cp:revision>56</cp:revision>
  <dcterms:created xsi:type="dcterms:W3CDTF">2020-06-12T11:01:57Z</dcterms:created>
  <dcterms:modified xsi:type="dcterms:W3CDTF">2021-02-12T11:36:06Z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2020-06-12T00:00:00Z</vt:filetime>
  </property>
</Properties>
</file>